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3" r:id="rId1"/>
  </p:sldMasterIdLst>
  <p:notesMasterIdLst>
    <p:notesMasterId r:id="rId19"/>
  </p:notesMasterIdLst>
  <p:handoutMasterIdLst>
    <p:handoutMasterId r:id="rId20"/>
  </p:handoutMasterIdLst>
  <p:sldIdLst>
    <p:sldId id="256" r:id="rId2"/>
    <p:sldId id="260" r:id="rId3"/>
    <p:sldId id="272" r:id="rId4"/>
    <p:sldId id="273" r:id="rId5"/>
    <p:sldId id="274" r:id="rId6"/>
    <p:sldId id="276" r:id="rId7"/>
    <p:sldId id="275" r:id="rId8"/>
    <p:sldId id="278" r:id="rId9"/>
    <p:sldId id="277" r:id="rId10"/>
    <p:sldId id="279" r:id="rId11"/>
    <p:sldId id="262" r:id="rId12"/>
    <p:sldId id="266" r:id="rId13"/>
    <p:sldId id="280" r:id="rId14"/>
    <p:sldId id="281" r:id="rId15"/>
    <p:sldId id="282" r:id="rId16"/>
    <p:sldId id="283" r:id="rId17"/>
    <p:sldId id="264" r:id="rId18"/>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263" autoAdjust="0"/>
  </p:normalViewPr>
  <p:slideViewPr>
    <p:cSldViewPr snapToGrid="0" snapToObjects="1">
      <p:cViewPr>
        <p:scale>
          <a:sx n="90" d="100"/>
          <a:sy n="90" d="100"/>
        </p:scale>
        <p:origin x="-1496"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percentStacked"/>
        <c:varyColors val="0"/>
        <c:ser>
          <c:idx val="0"/>
          <c:order val="0"/>
          <c:tx>
            <c:strRef>
              <c:f>Sheet1!$B$1</c:f>
              <c:strCache>
                <c:ptCount val="1"/>
                <c:pt idx="0">
                  <c:v>Current</c:v>
                </c:pt>
              </c:strCache>
            </c:strRef>
          </c:tx>
          <c:invertIfNegative val="0"/>
          <c:cat>
            <c:strRef>
              <c:f>Sheet1!$A$2:$A$5</c:f>
              <c:strCache>
                <c:ptCount val="4"/>
                <c:pt idx="0">
                  <c:v>Math</c:v>
                </c:pt>
                <c:pt idx="1">
                  <c:v>Reading</c:v>
                </c:pt>
                <c:pt idx="2">
                  <c:v>Science</c:v>
                </c:pt>
                <c:pt idx="3">
                  <c:v>Writing</c:v>
                </c:pt>
              </c:strCache>
            </c:strRef>
          </c:cat>
          <c:val>
            <c:numRef>
              <c:f>Sheet1!$B$2:$B$5</c:f>
              <c:numCache>
                <c:formatCode>General</c:formatCode>
                <c:ptCount val="4"/>
                <c:pt idx="0">
                  <c:v>40.0</c:v>
                </c:pt>
                <c:pt idx="1">
                  <c:v>60.0</c:v>
                </c:pt>
                <c:pt idx="2">
                  <c:v>50.0</c:v>
                </c:pt>
                <c:pt idx="3">
                  <c:v>80.0</c:v>
                </c:pt>
              </c:numCache>
            </c:numRef>
          </c:val>
        </c:ser>
        <c:ser>
          <c:idx val="1"/>
          <c:order val="1"/>
          <c:tx>
            <c:strRef>
              <c:f>Sheet1!$C$1</c:f>
              <c:strCache>
                <c:ptCount val="1"/>
                <c:pt idx="0">
                  <c:v>1/2 GAP</c:v>
                </c:pt>
              </c:strCache>
            </c:strRef>
          </c:tx>
          <c:spPr>
            <a:pattFill prst="smCheck">
              <a:fgClr>
                <a:srgbClr val="008000"/>
              </a:fgClr>
              <a:bgClr>
                <a:prstClr val="white"/>
              </a:bgClr>
            </a:pattFill>
          </c:spPr>
          <c:invertIfNegative val="0"/>
          <c:cat>
            <c:strRef>
              <c:f>Sheet1!$A$2:$A$5</c:f>
              <c:strCache>
                <c:ptCount val="4"/>
                <c:pt idx="0">
                  <c:v>Math</c:v>
                </c:pt>
                <c:pt idx="1">
                  <c:v>Reading</c:v>
                </c:pt>
                <c:pt idx="2">
                  <c:v>Science</c:v>
                </c:pt>
                <c:pt idx="3">
                  <c:v>Writing</c:v>
                </c:pt>
              </c:strCache>
            </c:strRef>
          </c:cat>
          <c:val>
            <c:numRef>
              <c:f>Sheet1!$C$2:$C$5</c:f>
              <c:numCache>
                <c:formatCode>General</c:formatCode>
                <c:ptCount val="4"/>
                <c:pt idx="0">
                  <c:v>30.0</c:v>
                </c:pt>
                <c:pt idx="1">
                  <c:v>20.0</c:v>
                </c:pt>
                <c:pt idx="2">
                  <c:v>25.0</c:v>
                </c:pt>
                <c:pt idx="3">
                  <c:v>10.0</c:v>
                </c:pt>
              </c:numCache>
            </c:numRef>
          </c:val>
        </c:ser>
        <c:ser>
          <c:idx val="2"/>
          <c:order val="2"/>
          <c:tx>
            <c:strRef>
              <c:f>Sheet1!$D$1</c:f>
              <c:strCache>
                <c:ptCount val="1"/>
                <c:pt idx="0">
                  <c:v>100%</c:v>
                </c:pt>
              </c:strCache>
            </c:strRef>
          </c:tx>
          <c:invertIfNegative val="0"/>
          <c:cat>
            <c:strRef>
              <c:f>Sheet1!$A$2:$A$5</c:f>
              <c:strCache>
                <c:ptCount val="4"/>
                <c:pt idx="0">
                  <c:v>Math</c:v>
                </c:pt>
                <c:pt idx="1">
                  <c:v>Reading</c:v>
                </c:pt>
                <c:pt idx="2">
                  <c:v>Science</c:v>
                </c:pt>
                <c:pt idx="3">
                  <c:v>Writing</c:v>
                </c:pt>
              </c:strCache>
            </c:strRef>
          </c:cat>
          <c:val>
            <c:numRef>
              <c:f>Sheet1!$D$2:$D$5</c:f>
              <c:numCache>
                <c:formatCode>General</c:formatCode>
                <c:ptCount val="4"/>
                <c:pt idx="0">
                  <c:v>30.0</c:v>
                </c:pt>
                <c:pt idx="1">
                  <c:v>20.0</c:v>
                </c:pt>
                <c:pt idx="2">
                  <c:v>25.0</c:v>
                </c:pt>
                <c:pt idx="3">
                  <c:v>10.0</c:v>
                </c:pt>
              </c:numCache>
            </c:numRef>
          </c:val>
        </c:ser>
        <c:dLbls>
          <c:showLegendKey val="0"/>
          <c:showVal val="0"/>
          <c:showCatName val="0"/>
          <c:showSerName val="0"/>
          <c:showPercent val="0"/>
          <c:showBubbleSize val="0"/>
        </c:dLbls>
        <c:gapWidth val="150"/>
        <c:overlap val="100"/>
        <c:axId val="2076086104"/>
        <c:axId val="2076089080"/>
      </c:barChart>
      <c:catAx>
        <c:axId val="2076086104"/>
        <c:scaling>
          <c:orientation val="minMax"/>
        </c:scaling>
        <c:delete val="0"/>
        <c:axPos val="b"/>
        <c:majorTickMark val="out"/>
        <c:minorTickMark val="none"/>
        <c:tickLblPos val="nextTo"/>
        <c:crossAx val="2076089080"/>
        <c:crosses val="autoZero"/>
        <c:auto val="1"/>
        <c:lblAlgn val="ctr"/>
        <c:lblOffset val="100"/>
        <c:noMultiLvlLbl val="0"/>
      </c:catAx>
      <c:valAx>
        <c:axId val="2076089080"/>
        <c:scaling>
          <c:orientation val="minMax"/>
        </c:scaling>
        <c:delete val="0"/>
        <c:axPos val="l"/>
        <c:majorGridlines/>
        <c:numFmt formatCode="0%" sourceLinked="1"/>
        <c:majorTickMark val="out"/>
        <c:minorTickMark val="none"/>
        <c:tickLblPos val="nextTo"/>
        <c:crossAx val="2076086104"/>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c:f>
              <c:strCache>
                <c:ptCount val="1"/>
                <c:pt idx="0">
                  <c:v>Current</c:v>
                </c:pt>
              </c:strCache>
            </c:strRef>
          </c:tx>
          <c:invertIfNegative val="0"/>
          <c:cat>
            <c:strRef>
              <c:f>Sheet1!$A$2:$A$5</c:f>
              <c:strCache>
                <c:ptCount val="4"/>
                <c:pt idx="0">
                  <c:v>Math</c:v>
                </c:pt>
                <c:pt idx="1">
                  <c:v>Reading</c:v>
                </c:pt>
                <c:pt idx="2">
                  <c:v>Science</c:v>
                </c:pt>
                <c:pt idx="3">
                  <c:v>Writing</c:v>
                </c:pt>
              </c:strCache>
            </c:strRef>
          </c:cat>
          <c:val>
            <c:numRef>
              <c:f>Sheet1!$B$2:$B$5</c:f>
              <c:numCache>
                <c:formatCode>General</c:formatCode>
                <c:ptCount val="4"/>
                <c:pt idx="0">
                  <c:v>50.0</c:v>
                </c:pt>
                <c:pt idx="1">
                  <c:v>40.0</c:v>
                </c:pt>
                <c:pt idx="2">
                  <c:v>20.0</c:v>
                </c:pt>
                <c:pt idx="3">
                  <c:v>50.0</c:v>
                </c:pt>
              </c:numCache>
            </c:numRef>
          </c:val>
        </c:ser>
        <c:ser>
          <c:idx val="1"/>
          <c:order val="1"/>
          <c:tx>
            <c:strRef>
              <c:f>Sheet1!$C$1</c:f>
              <c:strCache>
                <c:ptCount val="1"/>
                <c:pt idx="0">
                  <c:v>1/2 GAP</c:v>
                </c:pt>
              </c:strCache>
            </c:strRef>
          </c:tx>
          <c:spPr>
            <a:pattFill prst="smCheck">
              <a:fgClr>
                <a:srgbClr val="008000"/>
              </a:fgClr>
              <a:bgClr>
                <a:prstClr val="white"/>
              </a:bgClr>
            </a:pattFill>
          </c:spPr>
          <c:invertIfNegative val="0"/>
          <c:cat>
            <c:strRef>
              <c:f>Sheet1!$A$2:$A$5</c:f>
              <c:strCache>
                <c:ptCount val="4"/>
                <c:pt idx="0">
                  <c:v>Math</c:v>
                </c:pt>
                <c:pt idx="1">
                  <c:v>Reading</c:v>
                </c:pt>
                <c:pt idx="2">
                  <c:v>Science</c:v>
                </c:pt>
                <c:pt idx="3">
                  <c:v>Writing</c:v>
                </c:pt>
              </c:strCache>
            </c:strRef>
          </c:cat>
          <c:val>
            <c:numRef>
              <c:f>Sheet1!$C$2:$C$5</c:f>
              <c:numCache>
                <c:formatCode>General</c:formatCode>
                <c:ptCount val="4"/>
                <c:pt idx="0">
                  <c:v>25.0</c:v>
                </c:pt>
                <c:pt idx="1">
                  <c:v>30.0</c:v>
                </c:pt>
                <c:pt idx="2">
                  <c:v>40.0</c:v>
                </c:pt>
                <c:pt idx="3">
                  <c:v>25.0</c:v>
                </c:pt>
              </c:numCache>
            </c:numRef>
          </c:val>
        </c:ser>
        <c:ser>
          <c:idx val="2"/>
          <c:order val="2"/>
          <c:tx>
            <c:strRef>
              <c:f>Sheet1!$D$1</c:f>
              <c:strCache>
                <c:ptCount val="1"/>
                <c:pt idx="0">
                  <c:v>100%</c:v>
                </c:pt>
              </c:strCache>
            </c:strRef>
          </c:tx>
          <c:invertIfNegative val="0"/>
          <c:cat>
            <c:strRef>
              <c:f>Sheet1!$A$2:$A$5</c:f>
              <c:strCache>
                <c:ptCount val="4"/>
                <c:pt idx="0">
                  <c:v>Math</c:v>
                </c:pt>
                <c:pt idx="1">
                  <c:v>Reading</c:v>
                </c:pt>
                <c:pt idx="2">
                  <c:v>Science</c:v>
                </c:pt>
                <c:pt idx="3">
                  <c:v>Writing</c:v>
                </c:pt>
              </c:strCache>
            </c:strRef>
          </c:cat>
          <c:val>
            <c:numRef>
              <c:f>Sheet1!$D$2:$D$5</c:f>
              <c:numCache>
                <c:formatCode>General</c:formatCode>
                <c:ptCount val="4"/>
                <c:pt idx="0">
                  <c:v>25.0</c:v>
                </c:pt>
                <c:pt idx="1">
                  <c:v>30.0</c:v>
                </c:pt>
                <c:pt idx="2">
                  <c:v>40.0</c:v>
                </c:pt>
                <c:pt idx="3">
                  <c:v>25.0</c:v>
                </c:pt>
              </c:numCache>
            </c:numRef>
          </c:val>
        </c:ser>
        <c:dLbls>
          <c:showLegendKey val="0"/>
          <c:showVal val="0"/>
          <c:showCatName val="0"/>
          <c:showSerName val="0"/>
          <c:showPercent val="0"/>
          <c:showBubbleSize val="0"/>
        </c:dLbls>
        <c:gapWidth val="150"/>
        <c:overlap val="100"/>
        <c:axId val="2078686008"/>
        <c:axId val="2078688984"/>
      </c:barChart>
      <c:catAx>
        <c:axId val="2078686008"/>
        <c:scaling>
          <c:orientation val="minMax"/>
        </c:scaling>
        <c:delete val="0"/>
        <c:axPos val="b"/>
        <c:majorTickMark val="out"/>
        <c:minorTickMark val="none"/>
        <c:tickLblPos val="nextTo"/>
        <c:crossAx val="2078688984"/>
        <c:crosses val="autoZero"/>
        <c:auto val="1"/>
        <c:lblAlgn val="ctr"/>
        <c:lblOffset val="100"/>
        <c:noMultiLvlLbl val="0"/>
      </c:catAx>
      <c:valAx>
        <c:axId val="2078688984"/>
        <c:scaling>
          <c:orientation val="minMax"/>
        </c:scaling>
        <c:delete val="0"/>
        <c:axPos val="l"/>
        <c:majorGridlines/>
        <c:numFmt formatCode="0%" sourceLinked="1"/>
        <c:majorTickMark val="out"/>
        <c:minorTickMark val="none"/>
        <c:tickLblPos val="nextTo"/>
        <c:crossAx val="2078686008"/>
        <c:crosses val="autoZero"/>
        <c:crossBetween val="between"/>
      </c:valAx>
    </c:plotArea>
    <c:legend>
      <c:legendPos val="r"/>
      <c:layout/>
      <c:overlay val="0"/>
    </c:legend>
    <c:plotVisOnly val="1"/>
    <c:dispBlanksAs val="gap"/>
    <c:showDLblsOverMax val="0"/>
  </c:chart>
  <c:spPr>
    <a:solidFill>
      <a:srgbClr val="5787B4">
        <a:lumMod val="60000"/>
        <a:lumOff val="40000"/>
      </a:srgbClr>
    </a:solidFill>
  </c:spPr>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Sheet1!$B$1</c:f>
              <c:strCache>
                <c:ptCount val="1"/>
                <c:pt idx="0">
                  <c:v>School 1</c:v>
                </c:pt>
              </c:strCache>
            </c:strRef>
          </c:tx>
          <c:marker>
            <c:symbol val="none"/>
          </c:marker>
          <c:cat>
            <c:numRef>
              <c:f>Sheet1!$A$2:$A$4</c:f>
              <c:numCache>
                <c:formatCode>General</c:formatCode>
                <c:ptCount val="3"/>
                <c:pt idx="0">
                  <c:v>2010.0</c:v>
                </c:pt>
                <c:pt idx="1">
                  <c:v>2011.0</c:v>
                </c:pt>
                <c:pt idx="2">
                  <c:v>2012.0</c:v>
                </c:pt>
              </c:numCache>
            </c:numRef>
          </c:cat>
          <c:val>
            <c:numRef>
              <c:f>Sheet1!$B$2:$B$4</c:f>
              <c:numCache>
                <c:formatCode>General</c:formatCode>
                <c:ptCount val="3"/>
                <c:pt idx="0">
                  <c:v>97.0</c:v>
                </c:pt>
                <c:pt idx="1">
                  <c:v>92.0</c:v>
                </c:pt>
                <c:pt idx="2">
                  <c:v>89.0</c:v>
                </c:pt>
              </c:numCache>
            </c:numRef>
          </c:val>
          <c:smooth val="0"/>
        </c:ser>
        <c:ser>
          <c:idx val="1"/>
          <c:order val="1"/>
          <c:tx>
            <c:strRef>
              <c:f>Sheet1!$C$1</c:f>
              <c:strCache>
                <c:ptCount val="1"/>
                <c:pt idx="0">
                  <c:v>School 2</c:v>
                </c:pt>
              </c:strCache>
            </c:strRef>
          </c:tx>
          <c:marker>
            <c:symbol val="none"/>
          </c:marker>
          <c:cat>
            <c:numRef>
              <c:f>Sheet1!$A$2:$A$4</c:f>
              <c:numCache>
                <c:formatCode>General</c:formatCode>
                <c:ptCount val="3"/>
                <c:pt idx="0">
                  <c:v>2010.0</c:v>
                </c:pt>
                <c:pt idx="1">
                  <c:v>2011.0</c:v>
                </c:pt>
                <c:pt idx="2">
                  <c:v>2012.0</c:v>
                </c:pt>
              </c:numCache>
            </c:numRef>
          </c:cat>
          <c:val>
            <c:numRef>
              <c:f>Sheet1!$C$2:$C$4</c:f>
              <c:numCache>
                <c:formatCode>General</c:formatCode>
                <c:ptCount val="3"/>
                <c:pt idx="0">
                  <c:v>94.0</c:v>
                </c:pt>
                <c:pt idx="1">
                  <c:v>89.0</c:v>
                </c:pt>
                <c:pt idx="2">
                  <c:v>93.0</c:v>
                </c:pt>
              </c:numCache>
            </c:numRef>
          </c:val>
          <c:smooth val="0"/>
        </c:ser>
        <c:dLbls>
          <c:showLegendKey val="0"/>
          <c:showVal val="0"/>
          <c:showCatName val="0"/>
          <c:showSerName val="0"/>
          <c:showPercent val="0"/>
          <c:showBubbleSize val="0"/>
        </c:dLbls>
        <c:marker val="1"/>
        <c:smooth val="0"/>
        <c:axId val="2078826952"/>
        <c:axId val="2078829928"/>
      </c:lineChart>
      <c:catAx>
        <c:axId val="2078826952"/>
        <c:scaling>
          <c:orientation val="minMax"/>
        </c:scaling>
        <c:delete val="0"/>
        <c:axPos val="b"/>
        <c:numFmt formatCode="General" sourceLinked="1"/>
        <c:majorTickMark val="out"/>
        <c:minorTickMark val="none"/>
        <c:tickLblPos val="nextTo"/>
        <c:crossAx val="2078829928"/>
        <c:crosses val="autoZero"/>
        <c:auto val="1"/>
        <c:lblAlgn val="ctr"/>
        <c:lblOffset val="100"/>
        <c:noMultiLvlLbl val="0"/>
      </c:catAx>
      <c:valAx>
        <c:axId val="2078829928"/>
        <c:scaling>
          <c:orientation val="minMax"/>
        </c:scaling>
        <c:delete val="0"/>
        <c:axPos val="l"/>
        <c:majorGridlines/>
        <c:numFmt formatCode="General" sourceLinked="1"/>
        <c:majorTickMark val="out"/>
        <c:minorTickMark val="none"/>
        <c:tickLblPos val="nextTo"/>
        <c:crossAx val="2078826952"/>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School 1</c:v>
                </c:pt>
              </c:strCache>
            </c:strRef>
          </c:tx>
          <c:invertIfNegative val="0"/>
          <c:cat>
            <c:strRef>
              <c:f>Sheet1!$A$2:$A$5</c:f>
              <c:strCache>
                <c:ptCount val="4"/>
                <c:pt idx="0">
                  <c:v>Math</c:v>
                </c:pt>
                <c:pt idx="1">
                  <c:v>Reading</c:v>
                </c:pt>
                <c:pt idx="2">
                  <c:v>Science</c:v>
                </c:pt>
                <c:pt idx="3">
                  <c:v>Writing</c:v>
                </c:pt>
              </c:strCache>
            </c:strRef>
          </c:cat>
          <c:val>
            <c:numRef>
              <c:f>Sheet1!$B$2:$B$5</c:f>
              <c:numCache>
                <c:formatCode>General</c:formatCode>
                <c:ptCount val="4"/>
                <c:pt idx="0">
                  <c:v>97.0</c:v>
                </c:pt>
                <c:pt idx="1">
                  <c:v>98.0</c:v>
                </c:pt>
                <c:pt idx="2">
                  <c:v>94.0</c:v>
                </c:pt>
                <c:pt idx="3">
                  <c:v>98.0</c:v>
                </c:pt>
              </c:numCache>
            </c:numRef>
          </c:val>
        </c:ser>
        <c:ser>
          <c:idx val="1"/>
          <c:order val="1"/>
          <c:tx>
            <c:strRef>
              <c:f>Sheet1!$C$1</c:f>
              <c:strCache>
                <c:ptCount val="1"/>
                <c:pt idx="0">
                  <c:v>School 2</c:v>
                </c:pt>
              </c:strCache>
            </c:strRef>
          </c:tx>
          <c:invertIfNegative val="0"/>
          <c:cat>
            <c:strRef>
              <c:f>Sheet1!$A$2:$A$5</c:f>
              <c:strCache>
                <c:ptCount val="4"/>
                <c:pt idx="0">
                  <c:v>Math</c:v>
                </c:pt>
                <c:pt idx="1">
                  <c:v>Reading</c:v>
                </c:pt>
                <c:pt idx="2">
                  <c:v>Science</c:v>
                </c:pt>
                <c:pt idx="3">
                  <c:v>Writing</c:v>
                </c:pt>
              </c:strCache>
            </c:strRef>
          </c:cat>
          <c:val>
            <c:numRef>
              <c:f>Sheet1!$C$2:$C$5</c:f>
              <c:numCache>
                <c:formatCode>General</c:formatCode>
                <c:ptCount val="4"/>
                <c:pt idx="0">
                  <c:v>98.0</c:v>
                </c:pt>
                <c:pt idx="1">
                  <c:v>97.0</c:v>
                </c:pt>
                <c:pt idx="2">
                  <c:v>96.0</c:v>
                </c:pt>
                <c:pt idx="3">
                  <c:v>96.0</c:v>
                </c:pt>
              </c:numCache>
            </c:numRef>
          </c:val>
        </c:ser>
        <c:ser>
          <c:idx val="2"/>
          <c:order val="2"/>
          <c:tx>
            <c:strRef>
              <c:f>Sheet1!$D$1</c:f>
              <c:strCache>
                <c:ptCount val="1"/>
                <c:pt idx="0">
                  <c:v>School 3</c:v>
                </c:pt>
              </c:strCache>
            </c:strRef>
          </c:tx>
          <c:invertIfNegative val="0"/>
          <c:cat>
            <c:strRef>
              <c:f>Sheet1!$A$2:$A$5</c:f>
              <c:strCache>
                <c:ptCount val="4"/>
                <c:pt idx="0">
                  <c:v>Math</c:v>
                </c:pt>
                <c:pt idx="1">
                  <c:v>Reading</c:v>
                </c:pt>
                <c:pt idx="2">
                  <c:v>Science</c:v>
                </c:pt>
                <c:pt idx="3">
                  <c:v>Writing</c:v>
                </c:pt>
              </c:strCache>
            </c:strRef>
          </c:cat>
          <c:val>
            <c:numRef>
              <c:f>Sheet1!$D$2:$D$5</c:f>
              <c:numCache>
                <c:formatCode>General</c:formatCode>
                <c:ptCount val="4"/>
                <c:pt idx="0">
                  <c:v>99.0</c:v>
                </c:pt>
                <c:pt idx="1">
                  <c:v>99.0</c:v>
                </c:pt>
                <c:pt idx="2">
                  <c:v>95.0</c:v>
                </c:pt>
                <c:pt idx="3">
                  <c:v>92.0</c:v>
                </c:pt>
              </c:numCache>
            </c:numRef>
          </c:val>
        </c:ser>
        <c:dLbls>
          <c:showLegendKey val="0"/>
          <c:showVal val="0"/>
          <c:showCatName val="0"/>
          <c:showSerName val="0"/>
          <c:showPercent val="0"/>
          <c:showBubbleSize val="0"/>
        </c:dLbls>
        <c:gapWidth val="150"/>
        <c:axId val="2078724136"/>
        <c:axId val="2078727128"/>
      </c:barChart>
      <c:catAx>
        <c:axId val="2078724136"/>
        <c:scaling>
          <c:orientation val="minMax"/>
        </c:scaling>
        <c:delete val="0"/>
        <c:axPos val="b"/>
        <c:majorTickMark val="out"/>
        <c:minorTickMark val="none"/>
        <c:tickLblPos val="nextTo"/>
        <c:crossAx val="2078727128"/>
        <c:crosses val="autoZero"/>
        <c:auto val="1"/>
        <c:lblAlgn val="ctr"/>
        <c:lblOffset val="100"/>
        <c:noMultiLvlLbl val="0"/>
      </c:catAx>
      <c:valAx>
        <c:axId val="2078727128"/>
        <c:scaling>
          <c:orientation val="minMax"/>
        </c:scaling>
        <c:delete val="0"/>
        <c:axPos val="l"/>
        <c:majorGridlines/>
        <c:numFmt formatCode="General" sourceLinked="1"/>
        <c:majorTickMark val="out"/>
        <c:minorTickMark val="none"/>
        <c:tickLblPos val="nextTo"/>
        <c:crossAx val="207872413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Percent of Title I Schools Statewide</c:v>
                </c:pt>
              </c:strCache>
            </c:strRef>
          </c:tx>
          <c:explosion val="25"/>
          <c:dLbls>
            <c:showLegendKey val="0"/>
            <c:showVal val="0"/>
            <c:showCatName val="0"/>
            <c:showSerName val="0"/>
            <c:showPercent val="1"/>
            <c:showBubbleSize val="0"/>
            <c:showLeaderLines val="1"/>
          </c:dLbls>
          <c:cat>
            <c:strRef>
              <c:f>Sheet1!$A$2:$A$6</c:f>
              <c:strCache>
                <c:ptCount val="5"/>
                <c:pt idx="0">
                  <c:v>Reward: Achievement</c:v>
                </c:pt>
                <c:pt idx="1">
                  <c:v>Reward: Progress</c:v>
                </c:pt>
                <c:pt idx="2">
                  <c:v>Undesignated</c:v>
                </c:pt>
                <c:pt idx="3">
                  <c:v>Focus</c:v>
                </c:pt>
                <c:pt idx="4">
                  <c:v>Priority</c:v>
                </c:pt>
              </c:strCache>
            </c:strRef>
          </c:cat>
          <c:val>
            <c:numRef>
              <c:f>Sheet1!$B$2:$B$6</c:f>
              <c:numCache>
                <c:formatCode>General</c:formatCode>
                <c:ptCount val="5"/>
                <c:pt idx="0">
                  <c:v>5.0</c:v>
                </c:pt>
                <c:pt idx="1">
                  <c:v>5.0</c:v>
                </c:pt>
                <c:pt idx="2">
                  <c:v>75.0</c:v>
                </c:pt>
                <c:pt idx="3">
                  <c:v>10.0</c:v>
                </c:pt>
                <c:pt idx="4">
                  <c:v>5.0</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3F54272C-7402-044D-A862-03D006118CE3}" type="datetimeFigureOut">
              <a:rPr lang="en-US" smtClean="0"/>
              <a:t>9/19/13</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5BB80D1F-A24B-C846-AA53-17FF7BD192AB}" type="slidenum">
              <a:rPr lang="en-US" smtClean="0"/>
              <a:t>‹#›</a:t>
            </a:fld>
            <a:endParaRPr lang="en-US"/>
          </a:p>
        </p:txBody>
      </p:sp>
    </p:spTree>
    <p:extLst>
      <p:ext uri="{BB962C8B-B14F-4D97-AF65-F5344CB8AC3E}">
        <p14:creationId xmlns:p14="http://schemas.microsoft.com/office/powerpoint/2010/main" val="7658804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24EBB83-0828-5E40-8297-071EFAE33A28}" type="datetimeFigureOut">
              <a:rPr lang="en-US" smtClean="0"/>
              <a:t>9/19/13</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7AEE9B7-5121-C34A-8974-493B08C2E268}" type="slidenum">
              <a:rPr lang="en-US" smtClean="0"/>
              <a:t>‹#›</a:t>
            </a:fld>
            <a:endParaRPr lang="en-US"/>
          </a:p>
        </p:txBody>
      </p:sp>
    </p:spTree>
    <p:extLst>
      <p:ext uri="{BB962C8B-B14F-4D97-AF65-F5344CB8AC3E}">
        <p14:creationId xmlns:p14="http://schemas.microsoft.com/office/powerpoint/2010/main" val="8024517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AEE9B7-5121-C34A-8974-493B08C2E268}" type="slidenum">
              <a:rPr lang="en-US" smtClean="0"/>
              <a:t>1</a:t>
            </a:fld>
            <a:endParaRPr lang="en-US"/>
          </a:p>
        </p:txBody>
      </p:sp>
    </p:spTree>
    <p:extLst>
      <p:ext uri="{BB962C8B-B14F-4D97-AF65-F5344CB8AC3E}">
        <p14:creationId xmlns:p14="http://schemas.microsoft.com/office/powerpoint/2010/main" val="1115149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IMPORTANT</a:t>
            </a:r>
            <a:r>
              <a:rPr lang="en-US" baseline="0" dirty="0" smtClean="0"/>
              <a:t> NOTE: For the purpose of determining designations for the 2013-14 school year, PVAAS scores from 11-12 and 12-13 are used for High Progress schools, but for ensuing years, the highest 5% Title I schools based on aggregate progress in closing the achievement gap in math and reading (combined for the All Students and Historically Underperforming groups) will be used.</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13</a:t>
            </a:fld>
            <a:endParaRPr lang="en-US"/>
          </a:p>
        </p:txBody>
      </p:sp>
    </p:spTree>
    <p:extLst>
      <p:ext uri="{BB962C8B-B14F-4D97-AF65-F5344CB8AC3E}">
        <p14:creationId xmlns:p14="http://schemas.microsoft.com/office/powerpoint/2010/main" val="316894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AEE9B7-5121-C34A-8974-493B08C2E268}" type="slidenum">
              <a:rPr lang="en-US" smtClean="0"/>
              <a:t>17</a:t>
            </a:fld>
            <a:endParaRPr lang="en-US"/>
          </a:p>
        </p:txBody>
      </p:sp>
    </p:spTree>
    <p:extLst>
      <p:ext uri="{BB962C8B-B14F-4D97-AF65-F5344CB8AC3E}">
        <p14:creationId xmlns:p14="http://schemas.microsoft.com/office/powerpoint/2010/main" val="360474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AEE9B7-5121-C34A-8974-493B08C2E268}" type="slidenum">
              <a:rPr lang="en-US" smtClean="0"/>
              <a:t>2</a:t>
            </a:fld>
            <a:endParaRPr lang="en-US"/>
          </a:p>
        </p:txBody>
      </p:sp>
    </p:spTree>
    <p:extLst>
      <p:ext uri="{BB962C8B-B14F-4D97-AF65-F5344CB8AC3E}">
        <p14:creationId xmlns:p14="http://schemas.microsoft.com/office/powerpoint/2010/main" val="347321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OLD: Although</a:t>
            </a:r>
            <a:r>
              <a:rPr lang="en-US" baseline="0" dirty="0" smtClean="0"/>
              <a:t> not required by the federal government, PA included all public schools in its accountability system when NCLB was first introduced.  </a:t>
            </a:r>
          </a:p>
          <a:p>
            <a:r>
              <a:rPr lang="en-US" baseline="0" dirty="0" smtClean="0"/>
              <a:t>OLD: Over the course of the past decade, schools were required to  increase the percentage of students achieving at the proficient or advanced levels on the state tests so that by next spring, all students would be proficient – a worthy but unrealistic goal.</a:t>
            </a:r>
          </a:p>
          <a:p>
            <a:r>
              <a:rPr lang="en-US" baseline="0" dirty="0" smtClean="0"/>
              <a:t>OLD: Schools and districts were expected to “Make AYP” by achieving the required percent proficient in each subject area test in each school.  Additional requirements had to met regarding graduation rate, attendance rate, and participation rate on the state tests (85%, 90% and 95% respectively).  Over the years, PA was approved to let schools use a variety of somewhat confusing methods to calculate AYP (safe harbor, growth, confidence intervals, grade spans, etc.) to the point where “making AYP” became somewhat meaningless since there were so many ways to get there without actually meeting the percent proficient targets.</a:t>
            </a:r>
          </a:p>
          <a:p>
            <a:r>
              <a:rPr lang="en-US" baseline="0" dirty="0" smtClean="0"/>
              <a:t>OLD: For accountability purposes, schools and districts were required to “make AYP” with each of several different student subgroups, including students whose native language is not English, students with disabilities, students who are economically disadvantaged, and students by major racial and ethnic groups.  A school or district had to have at least forty students in a disaggregated subgroups for that group to be used for accountability purposes.</a:t>
            </a:r>
          </a:p>
          <a:p>
            <a:r>
              <a:rPr lang="en-US" baseline="0" dirty="0" smtClean="0"/>
              <a:t>OLD: When a school or district did not “make AYP,” that school would be designated initially as in “warning status.”  If the school continued to not make AYP, it would move to “school improvement” status and eventually to “corrective action” status.  Each of these stages had certain requirements/consequences associated with them.  </a:t>
            </a:r>
          </a:p>
          <a:p>
            <a:r>
              <a:rPr lang="en-US" baseline="0" dirty="0" smtClean="0"/>
              <a:t>NEW: Under the newly approved federal accountability system for PA, only schools receiving federal Title I funds will be subject to federal accountability requirements.  Title I schools are those schools within a district with the highest poverty relative to the other schools in the district.  In most school districts, this usually includes the elementary or middle schools where families are younger and students are more inclined to  return their “free and reduced lunch” forms which are typically used to determine the relative poverty of the student population.  Title I funds are federal dollars distributed to lower-income schools for the purpose of supplementing math and reading instruction.  Typically, school districts use Title I funds to provide specialists and other intervention strategies to serve those students performing below grade level in math and reading (regardless of the student’s economic status).</a:t>
            </a:r>
          </a:p>
          <a:p>
            <a:r>
              <a:rPr lang="en-US" baseline="0" dirty="0" smtClean="0"/>
              <a:t>NEW: Rather than attempting to achieve 100% proficient or advanced scores by all students on state tests, the new federal accountability system requires that the gap between a school’s current percent proficient and 100% proficient be cut in half within six years.  In other words, if currently 60% of the students are scoring proficient or advanced, there is a 40 percentage point gap (100-60).  Within six years, the school must reduce that gap to 20 percentage points, or stated another way, have 80% of the students scoring at proficient or advanced.  The gap is calculated for each subject area in each school.  </a:t>
            </a:r>
          </a:p>
          <a:p>
            <a:r>
              <a:rPr lang="en-US" baseline="0" dirty="0" smtClean="0"/>
              <a:t>NEW: Instead of achieving AYP, schools need to meet Annual Measurable Objectives.  One of the AMOs is closing the achievement gap each year by enough to stay on track to close it by half within six years.  Another AMO is attendance rate – 90% average daily attendance, or improvement from the previous year if below 90%.  If the school graduates seniors, then the school must meet the graduation rate AMO – 85% graduation rate or improvement.  And lastly, at least 95% of the students in the appropriate grade level or subject area must take the state tests in all required subjects.</a:t>
            </a:r>
          </a:p>
          <a:p>
            <a:r>
              <a:rPr lang="en-US" baseline="0" dirty="0" smtClean="0"/>
              <a:t>NEW: For accountability purposes, only two groups of students are counted: the ALL STUDENTS group and the HISTORICALLY UNDERPERFORMING STUDENTS group.  Historically underperforming students include three groups of students: 1) those identified as ELL – English Language Learners or non-native speakers, 2) students with disabilities, and 3) economically disadvantaged students (determined by free and reduced lunch status).  Historically, these three groups of students have performed at lower achievement rates than other students.  By calling this group out specifically in the data, the hope is that appropriate resources, instructional strategies and other interventions will assist students within these categories who may be struggling.  And instead of having 40 in that group before that group is used for accountability purposes, only 11 students are needed.  Any combination adding to 11 meets the required number, and students who meet more than one of the criteria have their scores counted only once. (Under the old system, a student’s scores would be counted each time that student fell into a disaggregated subgroup.  So a student who may have been identified as ELL with disabilities would be counted twice – once in each subgroup – and that student’s test scores would be recorded twice – once for each subgroup.  In the new system, an unduplicated count is used and a student’s scores count only once within the historically underperforming students group, and then once more under the ALL STUDENTS group, of course.</a:t>
            </a:r>
          </a:p>
          <a:p>
            <a:r>
              <a:rPr lang="en-US" baseline="0" dirty="0" smtClean="0"/>
              <a:t>NEW: Instead of designations such as “warning,” “school improvement,” “corrective action,” “making progress,” or “made AYP,” the new federal accountability system designates only the highest and lowest performing Title I schools.  Title I schools that are neither high nor low performing do not receive a federal designation.  The next slide explains the federal designations for Title I schools under the new system.</a:t>
            </a:r>
          </a:p>
          <a:p>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3</a:t>
            </a:fld>
            <a:endParaRPr lang="en-US"/>
          </a:p>
        </p:txBody>
      </p:sp>
    </p:spTree>
    <p:extLst>
      <p:ext uri="{BB962C8B-B14F-4D97-AF65-F5344CB8AC3E}">
        <p14:creationId xmlns:p14="http://schemas.microsoft.com/office/powerpoint/2010/main" val="1044119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Click on the graph to access the Excel spreadsheet to modify percentages, test names, labels.</a:t>
            </a:r>
            <a:r>
              <a:rPr lang="en-US" baseline="0" dirty="0" smtClean="0"/>
              <a:t>  </a:t>
            </a:r>
          </a:p>
          <a:p>
            <a:r>
              <a:rPr lang="en-US" baseline="0" dirty="0" smtClean="0"/>
              <a:t>NOTES: The gray is intended to represent Spring 2013 scores for a building in each subject area.  To calculate these, determine the percentage of students within the entire building scoring at proficient or advanced in that tested subject.  In other words, if a total of 100 3</a:t>
            </a:r>
            <a:r>
              <a:rPr lang="en-US" baseline="30000" dirty="0" smtClean="0"/>
              <a:t>rd</a:t>
            </a:r>
            <a:r>
              <a:rPr lang="en-US" baseline="0" dirty="0" smtClean="0"/>
              <a:t>, 4</a:t>
            </a:r>
            <a:r>
              <a:rPr lang="en-US" baseline="30000" dirty="0" smtClean="0"/>
              <a:t>th</a:t>
            </a:r>
            <a:r>
              <a:rPr lang="en-US" baseline="0" dirty="0" smtClean="0"/>
              <a:t> and 5</a:t>
            </a:r>
            <a:r>
              <a:rPr lang="en-US" baseline="30000" dirty="0" smtClean="0"/>
              <a:t>th</a:t>
            </a:r>
            <a:r>
              <a:rPr lang="en-US" baseline="0" dirty="0" smtClean="0"/>
              <a:t> grade students took the math PSSA, and 40 of those students scored proficient or advanced, then 40% of the students scored proficient or advanced, and that is the number to be used as “current.” </a:t>
            </a:r>
          </a:p>
          <a:p>
            <a:r>
              <a:rPr lang="en-US" baseline="0" dirty="0" smtClean="0"/>
              <a:t>Repeat this slide as necessary for each Title I school.</a:t>
            </a:r>
          </a:p>
          <a:p>
            <a:r>
              <a:rPr lang="en-US" baseline="0" dirty="0" smtClean="0"/>
              <a:t>The ½ gap reflects the amount the gap must be closed between 2013 and 2019.</a:t>
            </a:r>
          </a:p>
          <a:p>
            <a:r>
              <a:rPr lang="en-US" baseline="0" dirty="0" smtClean="0"/>
              <a:t>To change the colors used on the columns, click on that color on one of the bars, and adjust accordingly.</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5</a:t>
            </a:fld>
            <a:endParaRPr lang="en-US"/>
          </a:p>
        </p:txBody>
      </p:sp>
    </p:spTree>
    <p:extLst>
      <p:ext uri="{BB962C8B-B14F-4D97-AF65-F5344CB8AC3E}">
        <p14:creationId xmlns:p14="http://schemas.microsoft.com/office/powerpoint/2010/main" val="3986885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Click on the graph to access the Excel spreadsheet to modify percentages, test names, labels.</a:t>
            </a:r>
            <a:r>
              <a:rPr lang="en-US" baseline="0" dirty="0" smtClean="0"/>
              <a:t>  </a:t>
            </a:r>
          </a:p>
          <a:p>
            <a:r>
              <a:rPr lang="en-US" baseline="0" dirty="0" smtClean="0"/>
              <a:t>NOTES: The gray is intended to represent Spring 2013 scores for a building in each subject area.  To calculate these, determine the percentage of students within the entire building scoring at proficient or advanced in that tested subject.  In other words, if a total of 100 3</a:t>
            </a:r>
            <a:r>
              <a:rPr lang="en-US" baseline="30000" dirty="0" smtClean="0"/>
              <a:t>rd</a:t>
            </a:r>
            <a:r>
              <a:rPr lang="en-US" baseline="0" dirty="0" smtClean="0"/>
              <a:t>, 4</a:t>
            </a:r>
            <a:r>
              <a:rPr lang="en-US" baseline="30000" dirty="0" smtClean="0"/>
              <a:t>th</a:t>
            </a:r>
            <a:r>
              <a:rPr lang="en-US" baseline="0" dirty="0" smtClean="0"/>
              <a:t> and 5</a:t>
            </a:r>
            <a:r>
              <a:rPr lang="en-US" baseline="30000" dirty="0" smtClean="0"/>
              <a:t>th</a:t>
            </a:r>
            <a:r>
              <a:rPr lang="en-US" baseline="0" dirty="0" smtClean="0"/>
              <a:t> grade students took the math PSSA, and 40 of those students scored proficient or advanced, then 40% of the students scored proficient or advanced, and that is the number to be used as “current.” IMPORTANT – Closing the achievement gap AMO cannot be used for accountability until after the 2014 test results are in since 2013 results serve as the baseline.</a:t>
            </a:r>
          </a:p>
          <a:p>
            <a:r>
              <a:rPr lang="en-US" baseline="0" dirty="0" smtClean="0"/>
              <a:t>Repeat this slide as necessary for each Title I school.</a:t>
            </a:r>
          </a:p>
          <a:p>
            <a:r>
              <a:rPr lang="en-US" baseline="0" dirty="0" smtClean="0"/>
              <a:t>The ½ gap reflects the amount the gap must be closed between 2013 and 2019.</a:t>
            </a:r>
          </a:p>
          <a:p>
            <a:r>
              <a:rPr lang="en-US" baseline="0" dirty="0" smtClean="0"/>
              <a:t>To change the colors used on the columns, click on that color on one of the bars, and adjust accordingly.</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6</a:t>
            </a:fld>
            <a:endParaRPr lang="en-US"/>
          </a:p>
        </p:txBody>
      </p:sp>
    </p:spTree>
    <p:extLst>
      <p:ext uri="{BB962C8B-B14F-4D97-AF65-F5344CB8AC3E}">
        <p14:creationId xmlns:p14="http://schemas.microsoft.com/office/powerpoint/2010/main" val="3986885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 target for the Annual Measurable Objective on attendance is 90%</a:t>
            </a:r>
            <a:r>
              <a:rPr lang="en-US" baseline="0" dirty="0" smtClean="0"/>
              <a:t> or improvement.  On this sample chart, the 2012 attendance for School 1 dipped below 90%.  Since attendance data, like graduation rate data, is one year behind, School 1 did not meet this AMO.  In other words, for 2013-14 federal accountability reporting, 2012 attendance data will be used.  Even if School 1 had improved attendance in 2013, it is the 2012 data (and its comparison to 2011 data where applicable) that used to determine whether or not the school met the AMO for Fall 2013 designations.</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7</a:t>
            </a:fld>
            <a:endParaRPr lang="en-US"/>
          </a:p>
        </p:txBody>
      </p:sp>
    </p:spTree>
    <p:extLst>
      <p:ext uri="{BB962C8B-B14F-4D97-AF65-F5344CB8AC3E}">
        <p14:creationId xmlns:p14="http://schemas.microsoft.com/office/powerpoint/2010/main" val="3507394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 target for the Annual Measurable Objective on attendance is 90%</a:t>
            </a:r>
            <a:r>
              <a:rPr lang="en-US" baseline="0" dirty="0" smtClean="0"/>
              <a:t> or improvement.  On this sample chart, the 2012 attendance for School 1 dipped below 90%.  Since attendance data, like graduation rate data, is one year behind, School 1 did not meet this AMO.  In other words, for 2013-14 federal accountability reporting, 2012 attendance data will be used.  Even if School 1 had improved attendance in 2013, it is the 2012 data (and its comparison to 2011 data where applicable) that used to determine whether or not the school met the AMO for Fall 2013 designations.</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8</a:t>
            </a:fld>
            <a:endParaRPr lang="en-US"/>
          </a:p>
        </p:txBody>
      </p:sp>
    </p:spTree>
    <p:extLst>
      <p:ext uri="{BB962C8B-B14F-4D97-AF65-F5344CB8AC3E}">
        <p14:creationId xmlns:p14="http://schemas.microsoft.com/office/powerpoint/2010/main" val="3507394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For the purpose of accountability (both</a:t>
            </a:r>
            <a:r>
              <a:rPr lang="en-US" baseline="0" dirty="0" smtClean="0"/>
              <a:t> federal and as it relates to the School Performance Profiles), only two groups of students are considered: All Students and Historically Underperforming Students.</a:t>
            </a:r>
          </a:p>
          <a:p>
            <a:r>
              <a:rPr lang="en-US" baseline="0" dirty="0" smtClean="0"/>
              <a:t>However, for the sake of reporting on students at a more granular level, and to ensure every traditional subgroup of students’ data is carefully considered, the subgroups previously used under NCLB for accountability purposes will still be reported back to every school/district and will test results will appear on PDE’s accountability website if there are ten or more students within that subgroup.  Unlike for accountability purposes, in reporting student scores, if a student falls into more than one category, that student’s scores are reported for each category.</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11</a:t>
            </a:fld>
            <a:endParaRPr lang="en-US"/>
          </a:p>
        </p:txBody>
      </p:sp>
    </p:spTree>
    <p:extLst>
      <p:ext uri="{BB962C8B-B14F-4D97-AF65-F5344CB8AC3E}">
        <p14:creationId xmlns:p14="http://schemas.microsoft.com/office/powerpoint/2010/main" val="618725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The federal government requires the designation</a:t>
            </a:r>
            <a:r>
              <a:rPr lang="en-US" baseline="0" dirty="0" smtClean="0"/>
              <a:t> of three types of schools: Priority, Focus and Reward.  Within Reward, the federal government requires two types – Reward: High Progress and Reward: High Achievement.  The vast majority of Title I schools subject to federal accountability will remain undesignated.  An undesignated school simply means the school did not fall into the highest or lowest achievement categories.</a:t>
            </a:r>
            <a:endParaRPr lang="en-US" dirty="0"/>
          </a:p>
        </p:txBody>
      </p:sp>
      <p:sp>
        <p:nvSpPr>
          <p:cNvPr id="4" name="Slide Number Placeholder 3"/>
          <p:cNvSpPr>
            <a:spLocks noGrp="1"/>
          </p:cNvSpPr>
          <p:nvPr>
            <p:ph type="sldNum" sz="quarter" idx="10"/>
          </p:nvPr>
        </p:nvSpPr>
        <p:spPr/>
        <p:txBody>
          <a:bodyPr/>
          <a:lstStyle/>
          <a:p>
            <a:fld id="{67AEE9B7-5121-C34A-8974-493B08C2E268}" type="slidenum">
              <a:rPr lang="en-US" smtClean="0"/>
              <a:t>12</a:t>
            </a:fld>
            <a:endParaRPr lang="en-US"/>
          </a:p>
        </p:txBody>
      </p:sp>
    </p:spTree>
    <p:extLst>
      <p:ext uri="{BB962C8B-B14F-4D97-AF65-F5344CB8AC3E}">
        <p14:creationId xmlns:p14="http://schemas.microsoft.com/office/powerpoint/2010/main" val="2083805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4A6734C-E115-4BC5-9FB0-F9BF6FABFDA0}" type="datetimeFigureOut">
              <a:rPr lang="en-US" smtClean="0"/>
              <a:t>9/19/13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D57B0AA-AC8E-4463-ADAC-E87D09B82E4F}"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74F55-1C38-474F-ACD6-7CDAA4D9E6B7}" type="datetimeFigureOut">
              <a:rPr lang="en-US" smtClean="0"/>
              <a:t>9/19/13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32839D-579B-1F47-93B2-23E628D1A2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1" y="147319"/>
            <a:ext cx="1956047"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9"/>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574F55-1C38-474F-ACD6-7CDAA4D9E6B7}" type="datetimeFigureOut">
              <a:rPr lang="en-US" smtClean="0"/>
              <a:t>9/19/13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032839D-579B-1F47-93B2-23E628D1A2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574F55-1C38-474F-ACD6-7CDAA4D9E6B7}" type="datetimeFigureOut">
              <a:rPr lang="en-US" smtClean="0"/>
              <a:t>9/19/13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32839D-579B-1F47-93B2-23E628D1A26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801"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A4A6734C-E115-4BC5-9FB0-F9BF6FABFDA0}" type="datetimeFigureOut">
              <a:rPr lang="en-US" smtClean="0"/>
              <a:t>9/19/13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D739C4FB-7D33-419B-8833-D1372BFD11C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F574F55-1C38-474F-ACD6-7CDAA4D9E6B7}" type="datetimeFigureOut">
              <a:rPr lang="en-US" smtClean="0"/>
              <a:t>9/19/13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32839D-579B-1F47-93B2-23E628D1A26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438400"/>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438400"/>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F574F55-1C38-474F-ACD6-7CDAA4D9E6B7}" type="datetimeFigureOut">
              <a:rPr lang="en-US" smtClean="0"/>
              <a:t>9/19/13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32839D-579B-1F47-93B2-23E628D1A26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574F55-1C38-474F-ACD6-7CDAA4D9E6B7}" type="datetimeFigureOut">
              <a:rPr lang="en-US" smtClean="0"/>
              <a:t>9/19/13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32839D-579B-1F47-93B2-23E628D1A26A}"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3"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F574F55-1C38-474F-ACD6-7CDAA4D9E6B7}" type="datetimeFigureOut">
              <a:rPr lang="en-US" smtClean="0"/>
              <a:t>9/19/13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32839D-579B-1F47-93B2-23E628D1A2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1"/>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74F55-1C38-474F-ACD6-7CDAA4D9E6B7}" type="datetimeFigureOut">
              <a:rPr lang="en-US" smtClean="0"/>
              <a:t>9/19/13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754ED01-E2A0-4C1E-8E21-014B99041579}" type="slidenum">
              <a:rPr lang="en-US" smtClean="0"/>
              <a:pPr/>
              <a:t>‹#›</a:t>
            </a:fld>
            <a:endParaRPr lang="en-US" dirty="0"/>
          </a:p>
        </p:txBody>
      </p:sp>
      <p:sp>
        <p:nvSpPr>
          <p:cNvPr id="11" name="Title 10"/>
          <p:cNvSpPr>
            <a:spLocks noGrp="1"/>
          </p:cNvSpPr>
          <p:nvPr>
            <p:ph type="title"/>
          </p:nvPr>
        </p:nvSpPr>
        <p:spPr>
          <a:xfrm>
            <a:off x="7159753"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74F55-1C38-474F-ACD6-7CDAA4D9E6B7}" type="datetimeFigureOut">
              <a:rPr lang="en-US" smtClean="0"/>
              <a:t>9/19/13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32839D-579B-1F47-93B2-23E628D1A26A}"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2"/>
            <a:ext cx="8831803"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1" y="152401"/>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8"/>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F574F55-1C38-474F-ACD6-7CDAA4D9E6B7}" type="datetimeFigureOut">
              <a:rPr lang="en-US" smtClean="0"/>
              <a:t>9/19/13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1" y="6355080"/>
            <a:ext cx="582967"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C032839D-579B-1F47-93B2-23E628D1A26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chart" Target="../charts/chart5.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59"/>
          <p:cNvSpPr>
            <a:spLocks noGrp="1"/>
          </p:cNvSpPr>
          <p:nvPr>
            <p:ph type="title"/>
          </p:nvPr>
        </p:nvSpPr>
        <p:spPr/>
        <p:txBody>
          <a:bodyPr/>
          <a:lstStyle/>
          <a:p>
            <a:r>
              <a:rPr lang="en-US" dirty="0" smtClean="0"/>
              <a:t>Changes in federal accountability for schools beginning in </a:t>
            </a:r>
            <a:br>
              <a:rPr lang="en-US" dirty="0" smtClean="0"/>
            </a:br>
            <a:r>
              <a:rPr lang="en-US" dirty="0" smtClean="0"/>
              <a:t>2013-14</a:t>
            </a:r>
            <a:endParaRPr lang="en-US" i="1" dirty="0"/>
          </a:p>
        </p:txBody>
      </p:sp>
      <p:sp>
        <p:nvSpPr>
          <p:cNvPr id="63" name="Rectangle 62"/>
          <p:cNvSpPr/>
          <p:nvPr/>
        </p:nvSpPr>
        <p:spPr>
          <a:xfrm>
            <a:off x="7003032" y="150079"/>
            <a:ext cx="2005955" cy="6565070"/>
          </a:xfrm>
          <a:prstGeom prst="rect">
            <a:avLst/>
          </a:prstGeom>
          <a:solidFill>
            <a:srgbClr val="C9C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Subtitle 60"/>
          <p:cNvSpPr>
            <a:spLocks noGrp="1"/>
          </p:cNvSpPr>
          <p:nvPr>
            <p:ph type="subTitle" idx="1"/>
          </p:nvPr>
        </p:nvSpPr>
        <p:spPr>
          <a:xfrm>
            <a:off x="7010400" y="2052960"/>
            <a:ext cx="1981200" cy="1828800"/>
          </a:xfrm>
        </p:spPr>
        <p:txBody>
          <a:bodyPr/>
          <a:lstStyle/>
          <a:p>
            <a:r>
              <a:rPr lang="en-US" dirty="0" smtClean="0"/>
              <a:t>Central Susquehanna Intermediate Unit</a:t>
            </a:r>
            <a:endParaRPr lang="en-US" dirty="0"/>
          </a:p>
        </p:txBody>
      </p:sp>
    </p:spTree>
    <p:extLst>
      <p:ext uri="{BB962C8B-B14F-4D97-AF65-F5344CB8AC3E}">
        <p14:creationId xmlns:p14="http://schemas.microsoft.com/office/powerpoint/2010/main" val="444767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39994896"/>
              </p:ext>
            </p:extLst>
          </p:nvPr>
        </p:nvGraphicFramePr>
        <p:xfrm>
          <a:off x="381000" y="1719264"/>
          <a:ext cx="8407400" cy="44069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i="1" dirty="0" smtClean="0"/>
              <a:t>AMO: test participation 2013</a:t>
            </a:r>
            <a:br>
              <a:rPr lang="en-US" i="1" dirty="0" smtClean="0"/>
            </a:br>
            <a:endParaRPr lang="en-US" sz="2400" i="1" dirty="0"/>
          </a:p>
        </p:txBody>
      </p:sp>
    </p:spTree>
    <p:extLst>
      <p:ext uri="{BB962C8B-B14F-4D97-AF65-F5344CB8AC3E}">
        <p14:creationId xmlns:p14="http://schemas.microsoft.com/office/powerpoint/2010/main" val="1140656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idx="1"/>
          </p:nvPr>
        </p:nvSpPr>
        <p:spPr/>
        <p:txBody>
          <a:bodyPr/>
          <a:lstStyle/>
          <a:p>
            <a:r>
              <a:rPr lang="en-US" dirty="0" smtClean="0"/>
              <a:t>For Accountability</a:t>
            </a:r>
            <a:endParaRPr lang="en-US" dirty="0"/>
          </a:p>
        </p:txBody>
      </p:sp>
      <p:sp>
        <p:nvSpPr>
          <p:cNvPr id="5" name="Content Placeholder 4"/>
          <p:cNvSpPr>
            <a:spLocks noGrp="1"/>
          </p:cNvSpPr>
          <p:nvPr>
            <p:ph sz="half" idx="2"/>
          </p:nvPr>
        </p:nvSpPr>
        <p:spPr/>
        <p:txBody>
          <a:bodyPr>
            <a:normAutofit lnSpcReduction="10000"/>
          </a:bodyPr>
          <a:lstStyle/>
          <a:p>
            <a:r>
              <a:rPr lang="en-US" dirty="0" smtClean="0">
                <a:solidFill>
                  <a:srgbClr val="000000"/>
                </a:solidFill>
              </a:rPr>
              <a:t>N = 11</a:t>
            </a:r>
          </a:p>
          <a:p>
            <a:r>
              <a:rPr lang="en-US" dirty="0" smtClean="0">
                <a:solidFill>
                  <a:srgbClr val="000000"/>
                </a:solidFill>
              </a:rPr>
              <a:t>Two groups:</a:t>
            </a:r>
          </a:p>
          <a:p>
            <a:pPr lvl="1"/>
            <a:r>
              <a:rPr lang="en-US" dirty="0" smtClean="0">
                <a:solidFill>
                  <a:srgbClr val="000000"/>
                </a:solidFill>
              </a:rPr>
              <a:t>All students</a:t>
            </a:r>
          </a:p>
          <a:p>
            <a:pPr lvl="1"/>
            <a:r>
              <a:rPr lang="en-US" dirty="0" smtClean="0">
                <a:solidFill>
                  <a:srgbClr val="000000"/>
                </a:solidFill>
              </a:rPr>
              <a:t>Historically underperforming students</a:t>
            </a:r>
          </a:p>
          <a:p>
            <a:r>
              <a:rPr lang="en-US" dirty="0" smtClean="0">
                <a:solidFill>
                  <a:srgbClr val="000000"/>
                </a:solidFill>
              </a:rPr>
              <a:t>Unduplicated count of students with IEPs, students classified as ELL and economically disadvantaged students</a:t>
            </a:r>
            <a:endParaRPr lang="en-US" dirty="0">
              <a:solidFill>
                <a:srgbClr val="000000"/>
              </a:solidFill>
            </a:endParaRPr>
          </a:p>
        </p:txBody>
      </p:sp>
      <p:sp>
        <p:nvSpPr>
          <p:cNvPr id="10" name="Text Placeholder 9"/>
          <p:cNvSpPr>
            <a:spLocks noGrp="1"/>
          </p:cNvSpPr>
          <p:nvPr>
            <p:ph type="body" sz="quarter" idx="3"/>
          </p:nvPr>
        </p:nvSpPr>
        <p:spPr/>
        <p:txBody>
          <a:bodyPr/>
          <a:lstStyle/>
          <a:p>
            <a:r>
              <a:rPr lang="en-US" dirty="0" smtClean="0"/>
              <a:t>For Reporting Purposes</a:t>
            </a:r>
            <a:endParaRPr lang="en-US" dirty="0"/>
          </a:p>
        </p:txBody>
      </p:sp>
      <p:sp>
        <p:nvSpPr>
          <p:cNvPr id="11" name="Content Placeholder 10"/>
          <p:cNvSpPr>
            <a:spLocks noGrp="1"/>
          </p:cNvSpPr>
          <p:nvPr>
            <p:ph sz="quarter" idx="4"/>
          </p:nvPr>
        </p:nvSpPr>
        <p:spPr/>
        <p:txBody>
          <a:bodyPr/>
          <a:lstStyle/>
          <a:p>
            <a:r>
              <a:rPr lang="en-US" dirty="0" smtClean="0">
                <a:solidFill>
                  <a:srgbClr val="000000"/>
                </a:solidFill>
              </a:rPr>
              <a:t>N = 11</a:t>
            </a:r>
          </a:p>
          <a:p>
            <a:r>
              <a:rPr lang="en-US" dirty="0" smtClean="0">
                <a:solidFill>
                  <a:srgbClr val="000000"/>
                </a:solidFill>
              </a:rPr>
              <a:t>Traditional disaggregated subgroups</a:t>
            </a:r>
          </a:p>
          <a:p>
            <a:pPr lvl="1"/>
            <a:r>
              <a:rPr lang="en-US" dirty="0" smtClean="0">
                <a:solidFill>
                  <a:srgbClr val="000000"/>
                </a:solidFill>
              </a:rPr>
              <a:t>By race/ethnicity</a:t>
            </a:r>
          </a:p>
          <a:p>
            <a:pPr lvl="1"/>
            <a:r>
              <a:rPr lang="en-US" dirty="0" smtClean="0">
                <a:solidFill>
                  <a:srgbClr val="000000"/>
                </a:solidFill>
              </a:rPr>
              <a:t>IEP</a:t>
            </a:r>
          </a:p>
          <a:p>
            <a:pPr lvl="1"/>
            <a:r>
              <a:rPr lang="en-US" dirty="0" smtClean="0">
                <a:solidFill>
                  <a:srgbClr val="000000"/>
                </a:solidFill>
              </a:rPr>
              <a:t>ELL</a:t>
            </a:r>
          </a:p>
          <a:p>
            <a:pPr lvl="1"/>
            <a:r>
              <a:rPr lang="en-US" dirty="0" smtClean="0">
                <a:solidFill>
                  <a:srgbClr val="000000"/>
                </a:solidFill>
              </a:rPr>
              <a:t>Economic disadvantage</a:t>
            </a:r>
          </a:p>
          <a:p>
            <a:r>
              <a:rPr lang="en-US" dirty="0" smtClean="0">
                <a:solidFill>
                  <a:srgbClr val="000000"/>
                </a:solidFill>
              </a:rPr>
              <a:t>Duplicate count</a:t>
            </a:r>
          </a:p>
          <a:p>
            <a:pPr lvl="1"/>
            <a:endParaRPr lang="en-US" dirty="0"/>
          </a:p>
        </p:txBody>
      </p:sp>
      <p:sp>
        <p:nvSpPr>
          <p:cNvPr id="3" name="Title 2"/>
          <p:cNvSpPr>
            <a:spLocks noGrp="1"/>
          </p:cNvSpPr>
          <p:nvPr>
            <p:ph type="title"/>
          </p:nvPr>
        </p:nvSpPr>
        <p:spPr/>
        <p:txBody>
          <a:bodyPr/>
          <a:lstStyle/>
          <a:p>
            <a:r>
              <a:rPr lang="en-US" dirty="0"/>
              <a:t>recommendation</a:t>
            </a:r>
          </a:p>
        </p:txBody>
      </p:sp>
      <p:sp>
        <p:nvSpPr>
          <p:cNvPr id="8" name="Rectangle 7"/>
          <p:cNvSpPr/>
          <p:nvPr/>
        </p:nvSpPr>
        <p:spPr>
          <a:xfrm>
            <a:off x="134471" y="164353"/>
            <a:ext cx="8860119" cy="124589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2"/>
          <p:cNvSpPr txBox="1">
            <a:spLocks/>
          </p:cNvSpPr>
          <p:nvPr/>
        </p:nvSpPr>
        <p:spPr>
          <a:xfrm>
            <a:off x="383991" y="284133"/>
            <a:ext cx="8381260" cy="105439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a:lstStyle>
          <a:p>
            <a:r>
              <a:rPr lang="en-US" dirty="0" smtClean="0"/>
              <a:t>Understanding student groups</a:t>
            </a:r>
            <a:endParaRPr lang="en-US" dirty="0"/>
          </a:p>
        </p:txBody>
      </p:sp>
      <p:pic>
        <p:nvPicPr>
          <p:cNvPr id="6" name="Picture Placeholder 6" descr="CSIU_logo_208small.ai"/>
          <p:cNvPicPr>
            <a:picLocks noChangeAspect="1"/>
          </p:cNvPicPr>
          <p:nvPr/>
        </p:nvPicPr>
        <p:blipFill rotWithShape="1">
          <a:blip r:embed="rId3" cstate="print">
            <a:extLst>
              <a:ext uri="{28A0092B-C50C-407E-A947-70E740481C1C}">
                <a14:useLocalDpi xmlns:a14="http://schemas.microsoft.com/office/drawing/2010/main"/>
              </a:ext>
            </a:extLst>
          </a:blip>
          <a:srcRect l="3020" t="6762" r="51647" b="24689"/>
          <a:stretch/>
        </p:blipFill>
        <p:spPr>
          <a:xfrm>
            <a:off x="4166211" y="6165764"/>
            <a:ext cx="815349" cy="483945"/>
          </a:xfrm>
          <a:prstGeom prst="rect">
            <a:avLst/>
          </a:prstGeom>
        </p:spPr>
      </p:pic>
    </p:spTree>
    <p:extLst>
      <p:ext uri="{BB962C8B-B14F-4D97-AF65-F5344CB8AC3E}">
        <p14:creationId xmlns:p14="http://schemas.microsoft.com/office/powerpoint/2010/main" val="36356152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Federal Title I School designations</a:t>
            </a:r>
            <a:endParaRPr lang="en-US" dirty="0"/>
          </a:p>
        </p:txBody>
      </p:sp>
      <p:pic>
        <p:nvPicPr>
          <p:cNvPr id="17" name="Picture Placeholder 6" descr="CSIU_logo_208small.ai"/>
          <p:cNvPicPr>
            <a:picLocks noChangeAspect="1"/>
          </p:cNvPicPr>
          <p:nvPr/>
        </p:nvPicPr>
        <p:blipFill rotWithShape="1">
          <a:blip r:embed="rId3" cstate="print">
            <a:extLst>
              <a:ext uri="{28A0092B-C50C-407E-A947-70E740481C1C}">
                <a14:useLocalDpi xmlns:a14="http://schemas.microsoft.com/office/drawing/2010/main"/>
              </a:ext>
            </a:extLst>
          </a:blip>
          <a:srcRect l="3020" t="6762" r="51647" b="24689"/>
          <a:stretch/>
        </p:blipFill>
        <p:spPr>
          <a:xfrm>
            <a:off x="4166211" y="6165764"/>
            <a:ext cx="815349" cy="483945"/>
          </a:xfrm>
          <a:prstGeom prst="rect">
            <a:avLst/>
          </a:prstGeom>
        </p:spPr>
      </p:pic>
      <p:graphicFrame>
        <p:nvGraphicFramePr>
          <p:cNvPr id="6" name="Chart 5"/>
          <p:cNvGraphicFramePr/>
          <p:nvPr>
            <p:extLst>
              <p:ext uri="{D42A27DB-BD31-4B8C-83A1-F6EECF244321}">
                <p14:modId xmlns:p14="http://schemas.microsoft.com/office/powerpoint/2010/main" val="3575469772"/>
              </p:ext>
            </p:extLst>
          </p:nvPr>
        </p:nvGraphicFramePr>
        <p:xfrm>
          <a:off x="1488968" y="1773264"/>
          <a:ext cx="6096000" cy="4064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3534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lnSpc>
                <a:spcPct val="110000"/>
              </a:lnSpc>
              <a:buNone/>
            </a:pPr>
            <a:r>
              <a:rPr lang="en-US" dirty="0" smtClean="0"/>
              <a:t>High Achievement</a:t>
            </a:r>
          </a:p>
          <a:p>
            <a:pPr>
              <a:lnSpc>
                <a:spcPct val="110000"/>
              </a:lnSpc>
              <a:spcBef>
                <a:spcPts val="0"/>
              </a:spcBef>
            </a:pPr>
            <a:r>
              <a:rPr lang="en-US" dirty="0">
                <a:solidFill>
                  <a:srgbClr val="000000"/>
                </a:solidFill>
                <a:latin typeface="Arial"/>
                <a:cs typeface="Arial"/>
              </a:rPr>
              <a:t>Highest 5% Title I </a:t>
            </a:r>
            <a:r>
              <a:rPr lang="en-US" dirty="0" smtClean="0">
                <a:solidFill>
                  <a:srgbClr val="000000"/>
                </a:solidFill>
                <a:latin typeface="Arial"/>
                <a:cs typeface="Arial"/>
              </a:rPr>
              <a:t>Schools </a:t>
            </a:r>
          </a:p>
          <a:p>
            <a:pPr marL="45720" indent="0">
              <a:lnSpc>
                <a:spcPct val="110000"/>
              </a:lnSpc>
              <a:spcBef>
                <a:spcPts val="0"/>
              </a:spcBef>
              <a:buNone/>
            </a:pPr>
            <a:r>
              <a:rPr lang="en-US" sz="2200" i="1" dirty="0" smtClean="0">
                <a:solidFill>
                  <a:srgbClr val="000000"/>
                </a:solidFill>
                <a:latin typeface="Arial"/>
                <a:cs typeface="Arial"/>
              </a:rPr>
              <a:t>(</a:t>
            </a:r>
            <a:r>
              <a:rPr lang="en-US" sz="2200" i="1" dirty="0">
                <a:solidFill>
                  <a:srgbClr val="000000"/>
                </a:solidFill>
                <a:latin typeface="Arial"/>
                <a:cs typeface="Arial"/>
              </a:rPr>
              <a:t>based on aggregate math and reading PSSA or Keystone scores) </a:t>
            </a:r>
            <a:endParaRPr lang="en-US" sz="2200" i="1" dirty="0" smtClean="0">
              <a:solidFill>
                <a:srgbClr val="000000"/>
              </a:solidFill>
              <a:latin typeface="Arial"/>
              <a:cs typeface="Arial"/>
            </a:endParaRPr>
          </a:p>
          <a:p>
            <a:pPr marL="45720" indent="0">
              <a:lnSpc>
                <a:spcPct val="110000"/>
              </a:lnSpc>
              <a:spcBef>
                <a:spcPts val="0"/>
              </a:spcBef>
              <a:buNone/>
            </a:pPr>
            <a:r>
              <a:rPr lang="en-US" b="1" dirty="0" smtClean="0">
                <a:solidFill>
                  <a:schemeClr val="bg1"/>
                </a:solidFill>
                <a:latin typeface="Arial"/>
                <a:cs typeface="Arial"/>
              </a:rPr>
              <a:t>AND</a:t>
            </a:r>
            <a:endParaRPr lang="en-US" b="1" dirty="0">
              <a:solidFill>
                <a:schemeClr val="bg1"/>
              </a:solidFill>
              <a:latin typeface="Arial"/>
              <a:cs typeface="Arial"/>
            </a:endParaRPr>
          </a:p>
          <a:p>
            <a:pPr>
              <a:lnSpc>
                <a:spcPct val="110000"/>
              </a:lnSpc>
            </a:pPr>
            <a:r>
              <a:rPr lang="en-US" dirty="0">
                <a:solidFill>
                  <a:srgbClr val="000000"/>
                </a:solidFill>
                <a:latin typeface="Arial"/>
                <a:cs typeface="Arial"/>
              </a:rPr>
              <a:t>Meets </a:t>
            </a:r>
            <a:r>
              <a:rPr lang="en-US" u="sng" dirty="0" smtClean="0">
                <a:solidFill>
                  <a:srgbClr val="000000"/>
                </a:solidFill>
                <a:latin typeface="Arial"/>
                <a:cs typeface="Arial"/>
              </a:rPr>
              <a:t>all</a:t>
            </a:r>
            <a:r>
              <a:rPr lang="en-US" dirty="0" smtClean="0">
                <a:solidFill>
                  <a:srgbClr val="000000"/>
                </a:solidFill>
                <a:latin typeface="Arial"/>
                <a:cs typeface="Arial"/>
              </a:rPr>
              <a:t> </a:t>
            </a:r>
            <a:r>
              <a:rPr lang="en-US" dirty="0">
                <a:solidFill>
                  <a:srgbClr val="000000"/>
                </a:solidFill>
                <a:latin typeface="Arial"/>
                <a:cs typeface="Arial"/>
              </a:rPr>
              <a:t>Annual Measurable Objectives </a:t>
            </a:r>
            <a:r>
              <a:rPr lang="en-US" sz="2400" i="1" dirty="0">
                <a:solidFill>
                  <a:srgbClr val="000000"/>
                </a:solidFill>
                <a:latin typeface="Arial"/>
                <a:cs typeface="Arial"/>
              </a:rPr>
              <a:t>(AMOs) </a:t>
            </a:r>
          </a:p>
        </p:txBody>
      </p:sp>
      <p:sp>
        <p:nvSpPr>
          <p:cNvPr id="5" name="Content Placeholder 4"/>
          <p:cNvSpPr>
            <a:spLocks noGrp="1"/>
          </p:cNvSpPr>
          <p:nvPr>
            <p:ph sz="half" idx="2"/>
          </p:nvPr>
        </p:nvSpPr>
        <p:spPr/>
        <p:txBody>
          <a:bodyPr>
            <a:normAutofit fontScale="92500" lnSpcReduction="10000"/>
          </a:bodyPr>
          <a:lstStyle/>
          <a:p>
            <a:pPr marL="45720" indent="0">
              <a:lnSpc>
                <a:spcPct val="110000"/>
              </a:lnSpc>
              <a:buNone/>
            </a:pPr>
            <a:r>
              <a:rPr lang="en-US" dirty="0" smtClean="0"/>
              <a:t>High Progress</a:t>
            </a:r>
          </a:p>
          <a:p>
            <a:pPr>
              <a:lnSpc>
                <a:spcPct val="110000"/>
              </a:lnSpc>
            </a:pPr>
            <a:r>
              <a:rPr lang="en-US" dirty="0">
                <a:solidFill>
                  <a:schemeClr val="tx1"/>
                </a:solidFill>
                <a:latin typeface="Arial"/>
                <a:cs typeface="Arial"/>
              </a:rPr>
              <a:t>Highest 5% Title I schools </a:t>
            </a:r>
            <a:endParaRPr lang="en-US" dirty="0" smtClean="0">
              <a:solidFill>
                <a:schemeClr val="tx1"/>
              </a:solidFill>
              <a:latin typeface="Arial"/>
              <a:cs typeface="Arial"/>
            </a:endParaRPr>
          </a:p>
          <a:p>
            <a:pPr marL="45720" indent="0">
              <a:buNone/>
            </a:pPr>
            <a:r>
              <a:rPr lang="en-US" sz="2200" i="1" dirty="0" smtClean="0">
                <a:solidFill>
                  <a:schemeClr val="tx1"/>
                </a:solidFill>
                <a:latin typeface="Arial"/>
                <a:cs typeface="Arial"/>
              </a:rPr>
              <a:t>(based </a:t>
            </a:r>
            <a:r>
              <a:rPr lang="en-US" sz="2200" i="1" dirty="0">
                <a:solidFill>
                  <a:schemeClr val="tx1"/>
                </a:solidFill>
                <a:latin typeface="Arial"/>
                <a:cs typeface="Arial"/>
              </a:rPr>
              <a:t>on aggregate PVAAS growth score in reading and </a:t>
            </a:r>
            <a:r>
              <a:rPr lang="en-US" sz="2200" i="1" dirty="0" smtClean="0">
                <a:solidFill>
                  <a:schemeClr val="tx1"/>
                </a:solidFill>
                <a:latin typeface="Arial"/>
                <a:cs typeface="Arial"/>
              </a:rPr>
              <a:t>math)</a:t>
            </a:r>
            <a:endParaRPr lang="en-US" sz="2600" i="1" dirty="0">
              <a:solidFill>
                <a:schemeClr val="tx1"/>
              </a:solidFill>
              <a:latin typeface="Arial"/>
              <a:cs typeface="Arial"/>
            </a:endParaRPr>
          </a:p>
          <a:p>
            <a:pPr marL="45720" indent="0">
              <a:buNone/>
            </a:pPr>
            <a:r>
              <a:rPr lang="en-US" b="1" dirty="0">
                <a:solidFill>
                  <a:schemeClr val="bg1"/>
                </a:solidFill>
                <a:latin typeface="Arial"/>
                <a:cs typeface="Arial"/>
              </a:rPr>
              <a:t>AND</a:t>
            </a:r>
            <a:r>
              <a:rPr lang="en-US" dirty="0">
                <a:solidFill>
                  <a:schemeClr val="tx1"/>
                </a:solidFill>
                <a:latin typeface="Arial"/>
                <a:cs typeface="Arial"/>
              </a:rPr>
              <a:t> </a:t>
            </a:r>
            <a:endParaRPr lang="en-US" dirty="0" smtClean="0">
              <a:solidFill>
                <a:schemeClr val="tx1"/>
              </a:solidFill>
              <a:latin typeface="Arial"/>
              <a:cs typeface="Arial"/>
            </a:endParaRPr>
          </a:p>
          <a:p>
            <a:r>
              <a:rPr lang="en-US" dirty="0" smtClean="0">
                <a:solidFill>
                  <a:schemeClr val="tx1"/>
                </a:solidFill>
                <a:latin typeface="Arial"/>
                <a:cs typeface="Arial"/>
              </a:rPr>
              <a:t>Meets </a:t>
            </a:r>
            <a:r>
              <a:rPr lang="en-US" dirty="0">
                <a:solidFill>
                  <a:schemeClr val="tx1"/>
                </a:solidFill>
                <a:latin typeface="Arial"/>
                <a:cs typeface="Arial"/>
              </a:rPr>
              <a:t>all </a:t>
            </a:r>
            <a:r>
              <a:rPr lang="en-US" dirty="0" smtClean="0">
                <a:solidFill>
                  <a:schemeClr val="tx1"/>
                </a:solidFill>
                <a:latin typeface="Arial"/>
                <a:cs typeface="Arial"/>
              </a:rPr>
              <a:t>AMOs </a:t>
            </a:r>
            <a:endParaRPr lang="en-US" dirty="0">
              <a:solidFill>
                <a:schemeClr val="tx1"/>
              </a:solidFill>
              <a:latin typeface="Arial"/>
              <a:cs typeface="Arial"/>
            </a:endParaRPr>
          </a:p>
          <a:p>
            <a:pPr marL="45720" indent="0">
              <a:buNone/>
            </a:pPr>
            <a:r>
              <a:rPr lang="en-US" b="1" dirty="0">
                <a:solidFill>
                  <a:srgbClr val="FFFFFF"/>
                </a:solidFill>
                <a:latin typeface="Arial"/>
                <a:cs typeface="Arial"/>
              </a:rPr>
              <a:t>AND</a:t>
            </a:r>
            <a:r>
              <a:rPr lang="en-US" dirty="0">
                <a:solidFill>
                  <a:schemeClr val="tx1"/>
                </a:solidFill>
                <a:latin typeface="Arial"/>
                <a:cs typeface="Arial"/>
              </a:rPr>
              <a:t> </a:t>
            </a:r>
            <a:endParaRPr lang="en-US" dirty="0" smtClean="0">
              <a:solidFill>
                <a:schemeClr val="tx1"/>
              </a:solidFill>
              <a:latin typeface="Arial"/>
              <a:cs typeface="Arial"/>
            </a:endParaRPr>
          </a:p>
          <a:p>
            <a:r>
              <a:rPr lang="en-US" dirty="0" smtClean="0">
                <a:solidFill>
                  <a:schemeClr val="tx1"/>
                </a:solidFill>
                <a:latin typeface="Arial"/>
                <a:cs typeface="Arial"/>
              </a:rPr>
              <a:t>Not </a:t>
            </a:r>
            <a:r>
              <a:rPr lang="en-US" dirty="0">
                <a:solidFill>
                  <a:schemeClr val="tx1"/>
                </a:solidFill>
                <a:latin typeface="Arial"/>
                <a:cs typeface="Arial"/>
              </a:rPr>
              <a:t>a Reward: High Achievement School </a:t>
            </a:r>
          </a:p>
        </p:txBody>
      </p:sp>
      <p:sp>
        <p:nvSpPr>
          <p:cNvPr id="3" name="Title 2"/>
          <p:cNvSpPr>
            <a:spLocks noGrp="1"/>
          </p:cNvSpPr>
          <p:nvPr>
            <p:ph type="title"/>
          </p:nvPr>
        </p:nvSpPr>
        <p:spPr/>
        <p:txBody>
          <a:bodyPr/>
          <a:lstStyle/>
          <a:p>
            <a:r>
              <a:rPr lang="en-US" dirty="0" smtClean="0"/>
              <a:t>Title I Reward Schools</a:t>
            </a:r>
            <a:endParaRPr lang="en-US" dirty="0"/>
          </a:p>
        </p:txBody>
      </p:sp>
    </p:spTree>
    <p:extLst>
      <p:ext uri="{BB962C8B-B14F-4D97-AF65-F5344CB8AC3E}">
        <p14:creationId xmlns:p14="http://schemas.microsoft.com/office/powerpoint/2010/main" val="2750686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solidFill>
                  <a:schemeClr val="tx1"/>
                </a:solidFill>
                <a:latin typeface="Arial"/>
                <a:cs typeface="Arial"/>
              </a:rPr>
              <a:t>Lowest 10% of Title I schools </a:t>
            </a:r>
            <a:endParaRPr lang="en-US" sz="2400" dirty="0" smtClean="0">
              <a:solidFill>
                <a:schemeClr val="tx1"/>
              </a:solidFill>
              <a:latin typeface="Arial"/>
              <a:cs typeface="Arial"/>
            </a:endParaRPr>
          </a:p>
          <a:p>
            <a:pPr marL="45720" indent="0">
              <a:buNone/>
            </a:pPr>
            <a:r>
              <a:rPr lang="en-US" sz="2400" i="1" dirty="0" smtClean="0">
                <a:solidFill>
                  <a:schemeClr val="tx1"/>
                </a:solidFill>
                <a:latin typeface="Arial"/>
                <a:cs typeface="Arial"/>
              </a:rPr>
              <a:t>(</a:t>
            </a:r>
            <a:r>
              <a:rPr lang="en-US" sz="2400" i="1" dirty="0">
                <a:solidFill>
                  <a:schemeClr val="tx1"/>
                </a:solidFill>
                <a:latin typeface="Arial"/>
                <a:cs typeface="Arial"/>
              </a:rPr>
              <a:t>based on highest achievement gap for the Historically Low Performing students AMO)</a:t>
            </a:r>
          </a:p>
          <a:p>
            <a:pPr marL="45720" indent="0">
              <a:buNone/>
            </a:pPr>
            <a:r>
              <a:rPr lang="en-US" sz="2400" b="1" dirty="0" smtClean="0">
                <a:solidFill>
                  <a:schemeClr val="bg1"/>
                </a:solidFill>
                <a:latin typeface="Arial"/>
                <a:cs typeface="Arial"/>
              </a:rPr>
              <a:t>OR</a:t>
            </a:r>
          </a:p>
          <a:p>
            <a:r>
              <a:rPr lang="en-US" sz="2400" dirty="0" smtClean="0">
                <a:solidFill>
                  <a:schemeClr val="tx1"/>
                </a:solidFill>
                <a:latin typeface="Arial"/>
                <a:cs typeface="Arial"/>
              </a:rPr>
              <a:t>Does not meet 95% test participation AMO</a:t>
            </a:r>
          </a:p>
          <a:p>
            <a:pPr marL="45720" indent="0">
              <a:buNone/>
            </a:pPr>
            <a:r>
              <a:rPr lang="en-US" sz="2400" b="1" dirty="0" smtClean="0">
                <a:solidFill>
                  <a:schemeClr val="bg1"/>
                </a:solidFill>
                <a:latin typeface="Arial"/>
                <a:cs typeface="Arial"/>
              </a:rPr>
              <a:t>OR</a:t>
            </a:r>
            <a:endParaRPr lang="en-US" sz="2400" b="1" dirty="0">
              <a:solidFill>
                <a:schemeClr val="bg1"/>
              </a:solidFill>
              <a:latin typeface="Arial"/>
              <a:cs typeface="Arial"/>
            </a:endParaRPr>
          </a:p>
          <a:p>
            <a:r>
              <a:rPr lang="en-US" sz="2400" dirty="0">
                <a:solidFill>
                  <a:schemeClr val="tx1"/>
                </a:solidFill>
                <a:latin typeface="Arial"/>
                <a:cs typeface="Arial"/>
              </a:rPr>
              <a:t>Title I school with a Graduation Rate below 60</a:t>
            </a:r>
            <a:r>
              <a:rPr lang="en-US" sz="2400" dirty="0" smtClean="0">
                <a:solidFill>
                  <a:schemeClr val="tx1"/>
                </a:solidFill>
                <a:latin typeface="Arial"/>
                <a:cs typeface="Arial"/>
              </a:rPr>
              <a:t>%</a:t>
            </a:r>
            <a:endParaRPr lang="en-US" sz="2400" dirty="0">
              <a:solidFill>
                <a:schemeClr val="tx1"/>
              </a:solidFill>
              <a:latin typeface="Arial"/>
              <a:cs typeface="Arial"/>
            </a:endParaRPr>
          </a:p>
          <a:p>
            <a:pPr marL="45720" indent="0">
              <a:buNone/>
            </a:pPr>
            <a:r>
              <a:rPr lang="en-US" sz="2400" b="1" dirty="0">
                <a:solidFill>
                  <a:srgbClr val="FFFFFF"/>
                </a:solidFill>
                <a:latin typeface="Arial"/>
                <a:cs typeface="Arial"/>
              </a:rPr>
              <a:t>AND</a:t>
            </a:r>
            <a:r>
              <a:rPr lang="en-US" sz="2400" dirty="0">
                <a:solidFill>
                  <a:schemeClr val="tx1"/>
                </a:solidFill>
                <a:latin typeface="Arial"/>
                <a:cs typeface="Arial"/>
              </a:rPr>
              <a:t> </a:t>
            </a:r>
            <a:endParaRPr lang="en-US" sz="2400" dirty="0" smtClean="0">
              <a:solidFill>
                <a:schemeClr val="tx1"/>
              </a:solidFill>
              <a:latin typeface="Arial"/>
              <a:cs typeface="Arial"/>
            </a:endParaRPr>
          </a:p>
          <a:p>
            <a:r>
              <a:rPr lang="en-US" sz="2400" dirty="0" smtClean="0">
                <a:solidFill>
                  <a:schemeClr val="tx1"/>
                </a:solidFill>
                <a:latin typeface="Arial"/>
                <a:cs typeface="Arial"/>
              </a:rPr>
              <a:t>Not </a:t>
            </a:r>
            <a:r>
              <a:rPr lang="en-US" sz="2400" dirty="0">
                <a:solidFill>
                  <a:schemeClr val="tx1"/>
                </a:solidFill>
                <a:latin typeface="Arial"/>
                <a:cs typeface="Arial"/>
              </a:rPr>
              <a:t>a Priority School </a:t>
            </a:r>
          </a:p>
        </p:txBody>
      </p:sp>
      <p:sp>
        <p:nvSpPr>
          <p:cNvPr id="4" name="Title 3"/>
          <p:cNvSpPr>
            <a:spLocks noGrp="1"/>
          </p:cNvSpPr>
          <p:nvPr>
            <p:ph type="title"/>
          </p:nvPr>
        </p:nvSpPr>
        <p:spPr/>
        <p:txBody>
          <a:bodyPr/>
          <a:lstStyle/>
          <a:p>
            <a:r>
              <a:rPr lang="en-US" dirty="0" smtClean="0"/>
              <a:t>Title I Focus Schools</a:t>
            </a:r>
            <a:endParaRPr lang="en-US" dirty="0"/>
          </a:p>
        </p:txBody>
      </p:sp>
    </p:spTree>
    <p:extLst>
      <p:ext uri="{BB962C8B-B14F-4D97-AF65-F5344CB8AC3E}">
        <p14:creationId xmlns:p14="http://schemas.microsoft.com/office/powerpoint/2010/main" val="975806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2800" dirty="0">
                <a:solidFill>
                  <a:schemeClr val="tx1"/>
                </a:solidFill>
                <a:latin typeface="Arial"/>
                <a:cs typeface="Arial"/>
              </a:rPr>
              <a:t>Lowest 5% of Title I schools </a:t>
            </a:r>
            <a:endParaRPr lang="en-US" sz="2800" dirty="0" smtClean="0">
              <a:solidFill>
                <a:schemeClr val="tx1"/>
              </a:solidFill>
              <a:latin typeface="Arial"/>
              <a:cs typeface="Arial"/>
            </a:endParaRPr>
          </a:p>
          <a:p>
            <a:pPr marL="45720" indent="0">
              <a:buNone/>
            </a:pPr>
            <a:r>
              <a:rPr lang="en-US" sz="2800" i="1" dirty="0" smtClean="0">
                <a:solidFill>
                  <a:schemeClr val="tx1"/>
                </a:solidFill>
                <a:latin typeface="Arial"/>
                <a:cs typeface="Arial"/>
              </a:rPr>
              <a:t>(</a:t>
            </a:r>
            <a:r>
              <a:rPr lang="en-US" sz="2800" i="1" dirty="0">
                <a:solidFill>
                  <a:schemeClr val="tx1"/>
                </a:solidFill>
                <a:latin typeface="Arial"/>
                <a:cs typeface="Arial"/>
              </a:rPr>
              <a:t>based on aggregate math and reading PSSA or Keystone scores)</a:t>
            </a:r>
          </a:p>
          <a:p>
            <a:pPr marL="45720" indent="0">
              <a:buNone/>
            </a:pPr>
            <a:r>
              <a:rPr lang="en-US" sz="2800" b="1" dirty="0">
                <a:solidFill>
                  <a:schemeClr val="bg1"/>
                </a:solidFill>
                <a:latin typeface="Arial"/>
                <a:cs typeface="Arial"/>
              </a:rPr>
              <a:t>OR</a:t>
            </a:r>
          </a:p>
          <a:p>
            <a:r>
              <a:rPr lang="en-US" sz="2800" dirty="0">
                <a:solidFill>
                  <a:schemeClr val="tx1"/>
                </a:solidFill>
                <a:latin typeface="Arial"/>
                <a:cs typeface="Arial"/>
              </a:rPr>
              <a:t>Title I school receiving School Improvement Grant (SIG) </a:t>
            </a:r>
            <a:r>
              <a:rPr lang="en-US" sz="2800" dirty="0" smtClean="0">
                <a:solidFill>
                  <a:schemeClr val="tx1"/>
                </a:solidFill>
                <a:latin typeface="Arial"/>
                <a:cs typeface="Arial"/>
              </a:rPr>
              <a:t>funds </a:t>
            </a:r>
            <a:endParaRPr lang="en-US" sz="2800" dirty="0">
              <a:solidFill>
                <a:schemeClr val="tx1"/>
              </a:solidFill>
              <a:latin typeface="Arial"/>
              <a:cs typeface="Arial"/>
            </a:endParaRPr>
          </a:p>
        </p:txBody>
      </p:sp>
      <p:sp>
        <p:nvSpPr>
          <p:cNvPr id="4" name="Title 3"/>
          <p:cNvSpPr>
            <a:spLocks noGrp="1"/>
          </p:cNvSpPr>
          <p:nvPr>
            <p:ph type="title"/>
          </p:nvPr>
        </p:nvSpPr>
        <p:spPr/>
        <p:txBody>
          <a:bodyPr/>
          <a:lstStyle/>
          <a:p>
            <a:r>
              <a:rPr lang="en-US" dirty="0" smtClean="0"/>
              <a:t>Title I PRIORITY Schools</a:t>
            </a:r>
            <a:endParaRPr lang="en-US" dirty="0"/>
          </a:p>
        </p:txBody>
      </p:sp>
    </p:spTree>
    <p:extLst>
      <p:ext uri="{BB962C8B-B14F-4D97-AF65-F5344CB8AC3E}">
        <p14:creationId xmlns:p14="http://schemas.microsoft.com/office/powerpoint/2010/main" val="328516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To date: </a:t>
            </a:r>
            <a:r>
              <a:rPr lang="en-US" sz="2800" dirty="0" smtClean="0">
                <a:solidFill>
                  <a:schemeClr val="tx1"/>
                </a:solidFill>
              </a:rPr>
              <a:t>School districts have verified data used to make determinations</a:t>
            </a:r>
          </a:p>
          <a:p>
            <a:r>
              <a:rPr lang="en-US" sz="2800" dirty="0" smtClean="0"/>
              <a:t>September 23: </a:t>
            </a:r>
            <a:r>
              <a:rPr lang="en-US" sz="2800" dirty="0" smtClean="0">
                <a:solidFill>
                  <a:srgbClr val="000000"/>
                </a:solidFill>
              </a:rPr>
              <a:t>PDE to allow districts to see their federal designations and state accountability information prior to PDE accountability website going public</a:t>
            </a:r>
          </a:p>
          <a:p>
            <a:r>
              <a:rPr lang="en-US" sz="2800" dirty="0" smtClean="0"/>
              <a:t>September 30: </a:t>
            </a:r>
            <a:r>
              <a:rPr lang="en-US" sz="2800" dirty="0" smtClean="0">
                <a:solidFill>
                  <a:srgbClr val="000000"/>
                </a:solidFill>
              </a:rPr>
              <a:t>PDE to make accountability website public</a:t>
            </a:r>
          </a:p>
          <a:p>
            <a:pPr marL="45720" indent="0">
              <a:buNone/>
            </a:pPr>
            <a:endParaRPr lang="en-US" sz="2800" dirty="0">
              <a:solidFill>
                <a:srgbClr val="000000"/>
              </a:solidFill>
            </a:endParaRPr>
          </a:p>
        </p:txBody>
      </p:sp>
      <p:sp>
        <p:nvSpPr>
          <p:cNvPr id="3" name="Title 2"/>
          <p:cNvSpPr>
            <a:spLocks noGrp="1"/>
          </p:cNvSpPr>
          <p:nvPr>
            <p:ph type="title"/>
          </p:nvPr>
        </p:nvSpPr>
        <p:spPr/>
        <p:txBody>
          <a:bodyPr/>
          <a:lstStyle/>
          <a:p>
            <a:r>
              <a:rPr lang="en-US" dirty="0" smtClean="0"/>
              <a:t>TIMELINE</a:t>
            </a:r>
            <a:endParaRPr lang="en-US" dirty="0"/>
          </a:p>
        </p:txBody>
      </p:sp>
    </p:spTree>
    <p:extLst>
      <p:ext uri="{BB962C8B-B14F-4D97-AF65-F5344CB8AC3E}">
        <p14:creationId xmlns:p14="http://schemas.microsoft.com/office/powerpoint/2010/main" val="1239938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CSIU_logo_208small.ai"/>
          <p:cNvPicPr>
            <a:picLocks noGrp="1" noChangeAspect="1"/>
          </p:cNvPicPr>
          <p:nvPr>
            <p:ph type="pic" idx="1"/>
          </p:nvPr>
        </p:nvPicPr>
        <p:blipFill>
          <a:blip r:embed="rId3" cstate="print">
            <a:extLst>
              <a:ext uri="{28A0092B-C50C-407E-A947-70E740481C1C}">
                <a14:useLocalDpi xmlns:a14="http://schemas.microsoft.com/office/drawing/2010/main"/>
              </a:ext>
            </a:extLst>
          </a:blip>
          <a:srcRect t="-74486" b="-74486"/>
          <a:stretch>
            <a:fillRect/>
          </a:stretch>
        </p:blipFill>
        <p:spPr/>
      </p:pic>
      <p:sp>
        <p:nvSpPr>
          <p:cNvPr id="9" name="Rectangle 8"/>
          <p:cNvSpPr/>
          <p:nvPr/>
        </p:nvSpPr>
        <p:spPr>
          <a:xfrm>
            <a:off x="7003032" y="150079"/>
            <a:ext cx="2005955" cy="6565070"/>
          </a:xfrm>
          <a:prstGeom prst="rect">
            <a:avLst/>
          </a:prstGeom>
          <a:solidFill>
            <a:srgbClr val="C9C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13408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latin typeface="Arial Black"/>
                <a:cs typeface="Arial Black"/>
              </a:rPr>
              <a:t>Federal</a:t>
            </a:r>
            <a:endParaRPr lang="en-US" dirty="0">
              <a:latin typeface="Arial Black"/>
              <a:cs typeface="Arial Black"/>
            </a:endParaRPr>
          </a:p>
        </p:txBody>
      </p:sp>
      <p:sp>
        <p:nvSpPr>
          <p:cNvPr id="11" name="Content Placeholder 1"/>
          <p:cNvSpPr>
            <a:spLocks noGrp="1"/>
          </p:cNvSpPr>
          <p:nvPr>
            <p:ph sz="half" idx="2"/>
          </p:nvPr>
        </p:nvSpPr>
        <p:spPr/>
        <p:txBody>
          <a:bodyPr>
            <a:normAutofit/>
          </a:bodyPr>
          <a:lstStyle/>
          <a:p>
            <a:pPr marL="868680" lvl="1" indent="-457200">
              <a:spcAft>
                <a:spcPts val="1200"/>
              </a:spcAft>
              <a:buClr>
                <a:schemeClr val="tx1">
                  <a:lumMod val="50000"/>
                  <a:lumOff val="50000"/>
                </a:schemeClr>
              </a:buClr>
            </a:pPr>
            <a:r>
              <a:rPr lang="en-US" sz="3200" spc="70" dirty="0" smtClean="0">
                <a:solidFill>
                  <a:srgbClr val="000000"/>
                </a:solidFill>
              </a:rPr>
              <a:t>New school accountability system based on PA’s approved NCLB waiver</a:t>
            </a:r>
            <a:endParaRPr lang="en-US" sz="3200" spc="70" dirty="0">
              <a:solidFill>
                <a:srgbClr val="000000"/>
              </a:solidFill>
            </a:endParaRPr>
          </a:p>
          <a:p>
            <a:pPr marL="411480" lvl="1" indent="0">
              <a:spcAft>
                <a:spcPts val="1200"/>
              </a:spcAft>
              <a:buClr>
                <a:schemeClr val="tx1">
                  <a:lumMod val="50000"/>
                  <a:lumOff val="50000"/>
                </a:schemeClr>
              </a:buClr>
              <a:buNone/>
            </a:pPr>
            <a:endParaRPr lang="en-US" sz="3000" spc="70" dirty="0" smtClean="0">
              <a:solidFill>
                <a:srgbClr val="000000"/>
              </a:solidFill>
            </a:endParaRPr>
          </a:p>
        </p:txBody>
      </p:sp>
      <p:sp>
        <p:nvSpPr>
          <p:cNvPr id="4" name="Text Placeholder 3"/>
          <p:cNvSpPr>
            <a:spLocks noGrp="1"/>
          </p:cNvSpPr>
          <p:nvPr>
            <p:ph type="body" sz="quarter" idx="3"/>
          </p:nvPr>
        </p:nvSpPr>
        <p:spPr/>
        <p:txBody>
          <a:bodyPr/>
          <a:lstStyle/>
          <a:p>
            <a:r>
              <a:rPr lang="en-US" dirty="0" smtClean="0">
                <a:latin typeface="Arial Black"/>
                <a:cs typeface="Arial Black"/>
              </a:rPr>
              <a:t>State</a:t>
            </a:r>
            <a:endParaRPr lang="en-US" dirty="0">
              <a:latin typeface="Arial Black"/>
              <a:cs typeface="Arial Black"/>
            </a:endParaRPr>
          </a:p>
        </p:txBody>
      </p:sp>
      <p:sp>
        <p:nvSpPr>
          <p:cNvPr id="5" name="Content Placeholder 4"/>
          <p:cNvSpPr>
            <a:spLocks noGrp="1"/>
          </p:cNvSpPr>
          <p:nvPr>
            <p:ph sz="quarter" idx="4"/>
          </p:nvPr>
        </p:nvSpPr>
        <p:spPr>
          <a:xfrm>
            <a:off x="4645026" y="2408026"/>
            <a:ext cx="4041775" cy="3687763"/>
          </a:xfrm>
        </p:spPr>
        <p:txBody>
          <a:bodyPr>
            <a:normAutofit lnSpcReduction="10000"/>
          </a:bodyPr>
          <a:lstStyle/>
          <a:p>
            <a:pPr marL="868680" lvl="1" indent="-457200">
              <a:spcAft>
                <a:spcPts val="1200"/>
              </a:spcAft>
              <a:buClr>
                <a:schemeClr val="tx1">
                  <a:lumMod val="50000"/>
                  <a:lumOff val="50000"/>
                </a:schemeClr>
              </a:buClr>
            </a:pPr>
            <a:r>
              <a:rPr lang="en-US" sz="3000" spc="70" dirty="0" smtClean="0">
                <a:solidFill>
                  <a:srgbClr val="000000"/>
                </a:solidFill>
              </a:rPr>
              <a:t>School performance </a:t>
            </a:r>
            <a:r>
              <a:rPr lang="en-US" sz="3000" spc="70" dirty="0">
                <a:solidFill>
                  <a:srgbClr val="000000"/>
                </a:solidFill>
              </a:rPr>
              <a:t>p</a:t>
            </a:r>
            <a:r>
              <a:rPr lang="en-US" sz="3000" spc="70" dirty="0" smtClean="0">
                <a:solidFill>
                  <a:srgbClr val="000000"/>
                </a:solidFill>
              </a:rPr>
              <a:t>rofiles </a:t>
            </a:r>
          </a:p>
          <a:p>
            <a:pPr marL="868680" lvl="1" indent="-457200">
              <a:spcAft>
                <a:spcPts val="1200"/>
              </a:spcAft>
              <a:buClr>
                <a:schemeClr val="tx1">
                  <a:lumMod val="50000"/>
                  <a:lumOff val="50000"/>
                </a:schemeClr>
              </a:buClr>
            </a:pPr>
            <a:r>
              <a:rPr lang="en-US" sz="3000" spc="70" dirty="0">
                <a:solidFill>
                  <a:srgbClr val="000000"/>
                </a:solidFill>
              </a:rPr>
              <a:t>A</a:t>
            </a:r>
            <a:r>
              <a:rPr lang="en-US" sz="3000" spc="70" dirty="0" smtClean="0">
                <a:solidFill>
                  <a:srgbClr val="000000"/>
                </a:solidFill>
              </a:rPr>
              <a:t>cademic  standards</a:t>
            </a:r>
          </a:p>
          <a:p>
            <a:pPr marL="868680" lvl="1" indent="-457200">
              <a:spcAft>
                <a:spcPts val="1200"/>
              </a:spcAft>
              <a:buClr>
                <a:schemeClr val="tx1">
                  <a:lumMod val="50000"/>
                  <a:lumOff val="50000"/>
                </a:schemeClr>
              </a:buClr>
            </a:pPr>
            <a:r>
              <a:rPr lang="en-US" sz="3000" spc="70" dirty="0" smtClean="0">
                <a:solidFill>
                  <a:srgbClr val="000000"/>
                </a:solidFill>
              </a:rPr>
              <a:t>Teacher effectiveness law</a:t>
            </a:r>
            <a:endParaRPr lang="en-US" sz="3000" spc="70" dirty="0">
              <a:solidFill>
                <a:srgbClr val="000000"/>
              </a:solidFill>
            </a:endParaRPr>
          </a:p>
        </p:txBody>
      </p:sp>
      <p:sp>
        <p:nvSpPr>
          <p:cNvPr id="3" name="Title 2"/>
          <p:cNvSpPr>
            <a:spLocks noGrp="1"/>
          </p:cNvSpPr>
          <p:nvPr>
            <p:ph type="title"/>
          </p:nvPr>
        </p:nvSpPr>
        <p:spPr/>
        <p:txBody>
          <a:bodyPr/>
          <a:lstStyle/>
          <a:p>
            <a:r>
              <a:rPr lang="en-US" dirty="0" smtClean="0"/>
              <a:t>Key </a:t>
            </a:r>
            <a:r>
              <a:rPr lang="en-US" dirty="0" err="1" smtClean="0"/>
              <a:t>CHanges</a:t>
            </a:r>
            <a:endParaRPr lang="en-US" dirty="0"/>
          </a:p>
        </p:txBody>
      </p:sp>
      <p:pic>
        <p:nvPicPr>
          <p:cNvPr id="9" name="Picture Placeholder 6" descr="CSIU_logo_208small.ai"/>
          <p:cNvPicPr>
            <a:picLocks noChangeAspect="1"/>
          </p:cNvPicPr>
          <p:nvPr/>
        </p:nvPicPr>
        <p:blipFill rotWithShape="1">
          <a:blip r:embed="rId3" cstate="print">
            <a:extLst>
              <a:ext uri="{28A0092B-C50C-407E-A947-70E740481C1C}">
                <a14:useLocalDpi xmlns:a14="http://schemas.microsoft.com/office/drawing/2010/main"/>
              </a:ext>
            </a:extLst>
          </a:blip>
          <a:srcRect l="3020" t="6762" r="51647" b="24689"/>
          <a:stretch/>
        </p:blipFill>
        <p:spPr>
          <a:xfrm>
            <a:off x="4166211" y="6165764"/>
            <a:ext cx="815349" cy="483945"/>
          </a:xfrm>
          <a:prstGeom prst="rect">
            <a:avLst/>
          </a:prstGeom>
        </p:spPr>
      </p:pic>
    </p:spTree>
    <p:extLst>
      <p:ext uri="{BB962C8B-B14F-4D97-AF65-F5344CB8AC3E}">
        <p14:creationId xmlns:p14="http://schemas.microsoft.com/office/powerpoint/2010/main" val="28647611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OLD</a:t>
            </a:r>
            <a:endParaRPr lang="en-US" dirty="0"/>
          </a:p>
        </p:txBody>
      </p:sp>
      <p:sp>
        <p:nvSpPr>
          <p:cNvPr id="3" name="Content Placeholder 2"/>
          <p:cNvSpPr>
            <a:spLocks noGrp="1"/>
          </p:cNvSpPr>
          <p:nvPr>
            <p:ph sz="half" idx="2"/>
          </p:nvPr>
        </p:nvSpPr>
        <p:spPr/>
        <p:txBody>
          <a:bodyPr>
            <a:normAutofit fontScale="92500" lnSpcReduction="10000"/>
          </a:bodyPr>
          <a:lstStyle/>
          <a:p>
            <a:r>
              <a:rPr lang="en-US" dirty="0" smtClean="0">
                <a:solidFill>
                  <a:srgbClr val="000000"/>
                </a:solidFill>
                <a:latin typeface="Arial"/>
                <a:cs typeface="Arial"/>
              </a:rPr>
              <a:t>All public schools in PA</a:t>
            </a:r>
          </a:p>
          <a:p>
            <a:r>
              <a:rPr lang="en-US" i="1" dirty="0" smtClean="0">
                <a:solidFill>
                  <a:srgbClr val="000000"/>
                </a:solidFill>
                <a:latin typeface="Arial"/>
                <a:cs typeface="Arial"/>
              </a:rPr>
              <a:t>100% proficiency on state tests by 2014</a:t>
            </a:r>
          </a:p>
          <a:p>
            <a:r>
              <a:rPr lang="en-US" dirty="0" smtClean="0">
                <a:solidFill>
                  <a:srgbClr val="000000"/>
                </a:solidFill>
                <a:latin typeface="Arial"/>
                <a:cs typeface="Arial"/>
              </a:rPr>
              <a:t>“Adequate Yearly Progress” (AYP)</a:t>
            </a:r>
          </a:p>
          <a:p>
            <a:r>
              <a:rPr lang="en-US" i="1" dirty="0" smtClean="0">
                <a:solidFill>
                  <a:srgbClr val="000000"/>
                </a:solidFill>
                <a:latin typeface="Arial"/>
                <a:cs typeface="Arial"/>
              </a:rPr>
              <a:t>Disaggregated subgroups: N=40</a:t>
            </a:r>
          </a:p>
          <a:p>
            <a:r>
              <a:rPr lang="en-US" dirty="0" smtClean="0">
                <a:solidFill>
                  <a:srgbClr val="000000"/>
                </a:solidFill>
                <a:latin typeface="Arial"/>
                <a:cs typeface="Arial"/>
              </a:rPr>
              <a:t>Each school receives a designation based on AYP status</a:t>
            </a:r>
          </a:p>
          <a:p>
            <a:endParaRPr lang="en-US" dirty="0"/>
          </a:p>
        </p:txBody>
      </p:sp>
      <p:sp>
        <p:nvSpPr>
          <p:cNvPr id="4" name="Text Placeholder 3"/>
          <p:cNvSpPr>
            <a:spLocks noGrp="1"/>
          </p:cNvSpPr>
          <p:nvPr>
            <p:ph type="body" sz="quarter" idx="3"/>
          </p:nvPr>
        </p:nvSpPr>
        <p:spPr/>
        <p:txBody>
          <a:bodyPr/>
          <a:lstStyle/>
          <a:p>
            <a:r>
              <a:rPr lang="en-US" dirty="0" smtClean="0"/>
              <a:t>NEW</a:t>
            </a:r>
            <a:endParaRPr lang="en-US" dirty="0"/>
          </a:p>
        </p:txBody>
      </p:sp>
      <p:sp>
        <p:nvSpPr>
          <p:cNvPr id="5" name="Content Placeholder 4"/>
          <p:cNvSpPr>
            <a:spLocks noGrp="1"/>
          </p:cNvSpPr>
          <p:nvPr>
            <p:ph sz="quarter" idx="4"/>
          </p:nvPr>
        </p:nvSpPr>
        <p:spPr/>
        <p:txBody>
          <a:bodyPr>
            <a:noAutofit/>
          </a:bodyPr>
          <a:lstStyle/>
          <a:p>
            <a:r>
              <a:rPr lang="en-US" dirty="0" smtClean="0">
                <a:solidFill>
                  <a:srgbClr val="000000"/>
                </a:solidFill>
                <a:latin typeface="Arial"/>
                <a:cs typeface="Arial"/>
              </a:rPr>
              <a:t>Only Title I schools</a:t>
            </a:r>
          </a:p>
          <a:p>
            <a:r>
              <a:rPr lang="en-US" i="1" dirty="0" smtClean="0">
                <a:solidFill>
                  <a:srgbClr val="000000"/>
                </a:solidFill>
                <a:latin typeface="Arial"/>
                <a:cs typeface="Arial"/>
              </a:rPr>
              <a:t>Close “achievement gap” by half in 6 years</a:t>
            </a:r>
          </a:p>
          <a:p>
            <a:r>
              <a:rPr lang="en-US" dirty="0" smtClean="0">
                <a:solidFill>
                  <a:srgbClr val="000000"/>
                </a:solidFill>
                <a:latin typeface="Arial"/>
                <a:cs typeface="Arial"/>
              </a:rPr>
              <a:t>Annual Measureable Objectives (AMOs)</a:t>
            </a:r>
          </a:p>
          <a:p>
            <a:r>
              <a:rPr lang="en-US" i="1" dirty="0" smtClean="0">
                <a:solidFill>
                  <a:srgbClr val="000000"/>
                </a:solidFill>
                <a:latin typeface="Arial"/>
                <a:cs typeface="Arial"/>
              </a:rPr>
              <a:t>Two student groups: N=11</a:t>
            </a:r>
          </a:p>
          <a:p>
            <a:r>
              <a:rPr lang="en-US" dirty="0" smtClean="0">
                <a:solidFill>
                  <a:srgbClr val="000000"/>
                </a:solidFill>
                <a:latin typeface="Arial"/>
                <a:cs typeface="Arial"/>
              </a:rPr>
              <a:t>Only highest and lowest Title I schools receive designations</a:t>
            </a:r>
            <a:endParaRPr lang="en-US" dirty="0">
              <a:solidFill>
                <a:srgbClr val="000000"/>
              </a:solidFill>
              <a:latin typeface="Arial"/>
              <a:cs typeface="Arial"/>
            </a:endParaRPr>
          </a:p>
        </p:txBody>
      </p:sp>
      <p:sp>
        <p:nvSpPr>
          <p:cNvPr id="6" name="Title 5"/>
          <p:cNvSpPr>
            <a:spLocks noGrp="1"/>
          </p:cNvSpPr>
          <p:nvPr>
            <p:ph type="title"/>
          </p:nvPr>
        </p:nvSpPr>
        <p:spPr/>
        <p:txBody>
          <a:bodyPr/>
          <a:lstStyle/>
          <a:p>
            <a:r>
              <a:rPr lang="en-US" dirty="0" smtClean="0"/>
              <a:t>Federal Accountability - differences</a:t>
            </a:r>
            <a:endParaRPr lang="en-US" dirty="0"/>
          </a:p>
        </p:txBody>
      </p:sp>
    </p:spTree>
    <p:extLst>
      <p:ext uri="{BB962C8B-B14F-4D97-AF65-F5344CB8AC3E}">
        <p14:creationId xmlns:p14="http://schemas.microsoft.com/office/powerpoint/2010/main" val="909586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2"/>
          </p:nvPr>
        </p:nvSpPr>
        <p:spPr>
          <a:xfrm>
            <a:off x="457201" y="1979828"/>
            <a:ext cx="4040188" cy="3687763"/>
          </a:xfrm>
        </p:spPr>
        <p:txBody>
          <a:bodyPr>
            <a:normAutofit/>
          </a:bodyPr>
          <a:lstStyle/>
          <a:p>
            <a:r>
              <a:rPr lang="en-US" dirty="0" smtClean="0"/>
              <a:t>Middleburg Elementary School</a:t>
            </a:r>
          </a:p>
          <a:p>
            <a:pPr lvl="1"/>
            <a:r>
              <a:rPr lang="en-US" dirty="0" smtClean="0"/>
              <a:t>K-5</a:t>
            </a:r>
          </a:p>
          <a:p>
            <a:pPr lvl="1"/>
            <a:r>
              <a:rPr lang="en-US" dirty="0" smtClean="0"/>
              <a:t>653 Students</a:t>
            </a:r>
          </a:p>
          <a:p>
            <a:pPr lvl="1"/>
            <a:endParaRPr lang="en-US" dirty="0" smtClean="0"/>
          </a:p>
          <a:p>
            <a:r>
              <a:rPr lang="en-US" dirty="0" smtClean="0"/>
              <a:t>West Snyder Elementary School</a:t>
            </a:r>
          </a:p>
          <a:p>
            <a:pPr lvl="1"/>
            <a:r>
              <a:rPr lang="en-US" dirty="0" smtClean="0"/>
              <a:t>K-5</a:t>
            </a:r>
          </a:p>
          <a:p>
            <a:pPr lvl="1"/>
            <a:r>
              <a:rPr lang="en-US" dirty="0" smtClean="0"/>
              <a:t>378 Students</a:t>
            </a:r>
          </a:p>
          <a:p>
            <a:pPr lvl="1"/>
            <a:endParaRPr lang="en-US" dirty="0" smtClean="0"/>
          </a:p>
        </p:txBody>
      </p:sp>
      <p:sp>
        <p:nvSpPr>
          <p:cNvPr id="14" name="Content Placeholder 13"/>
          <p:cNvSpPr>
            <a:spLocks noGrp="1"/>
          </p:cNvSpPr>
          <p:nvPr>
            <p:ph sz="quarter" idx="4"/>
          </p:nvPr>
        </p:nvSpPr>
        <p:spPr>
          <a:xfrm>
            <a:off x="4645026" y="1972511"/>
            <a:ext cx="4041775" cy="3687763"/>
          </a:xfrm>
        </p:spPr>
        <p:txBody>
          <a:bodyPr/>
          <a:lstStyle/>
          <a:p>
            <a:pPr marL="45720" indent="0">
              <a:buNone/>
            </a:pPr>
            <a:endParaRPr lang="en-US" dirty="0"/>
          </a:p>
        </p:txBody>
      </p:sp>
      <p:sp>
        <p:nvSpPr>
          <p:cNvPr id="9" name="Title 8"/>
          <p:cNvSpPr>
            <a:spLocks noGrp="1"/>
          </p:cNvSpPr>
          <p:nvPr>
            <p:ph type="title"/>
          </p:nvPr>
        </p:nvSpPr>
        <p:spPr/>
        <p:txBody>
          <a:bodyPr/>
          <a:lstStyle/>
          <a:p>
            <a:r>
              <a:rPr lang="en-US" dirty="0" smtClean="0"/>
              <a:t>Title I Schools in </a:t>
            </a:r>
            <a:br>
              <a:rPr lang="en-US" dirty="0" smtClean="0"/>
            </a:br>
            <a:r>
              <a:rPr lang="en-US" dirty="0" smtClean="0"/>
              <a:t>Midd-West School </a:t>
            </a:r>
            <a:r>
              <a:rPr lang="en-US" dirty="0" smtClean="0"/>
              <a:t>district</a:t>
            </a:r>
            <a:endParaRPr lang="en-US" dirty="0"/>
          </a:p>
        </p:txBody>
      </p:sp>
    </p:spTree>
    <p:extLst>
      <p:ext uri="{BB962C8B-B14F-4D97-AF65-F5344CB8AC3E}">
        <p14:creationId xmlns:p14="http://schemas.microsoft.com/office/powerpoint/2010/main" val="68526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516004521"/>
              </p:ext>
            </p:extLst>
          </p:nvPr>
        </p:nvGraphicFramePr>
        <p:xfrm>
          <a:off x="381000" y="1719264"/>
          <a:ext cx="8407400" cy="44069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p:txBody>
          <a:bodyPr/>
          <a:lstStyle/>
          <a:p>
            <a:r>
              <a:rPr lang="en-US" i="1" dirty="0" smtClean="0"/>
              <a:t>AMO: Closing the achievement gap </a:t>
            </a:r>
            <a:br>
              <a:rPr lang="en-US" i="1" dirty="0" smtClean="0"/>
            </a:br>
            <a:r>
              <a:rPr lang="en-US" sz="2400" dirty="0" smtClean="0"/>
              <a:t>all </a:t>
            </a:r>
            <a:r>
              <a:rPr lang="en-US" sz="2400" dirty="0" smtClean="0"/>
              <a:t>students</a:t>
            </a:r>
            <a:endParaRPr lang="en-US" sz="2400" dirty="0"/>
          </a:p>
        </p:txBody>
      </p:sp>
    </p:spTree>
    <p:extLst>
      <p:ext uri="{BB962C8B-B14F-4D97-AF65-F5344CB8AC3E}">
        <p14:creationId xmlns:p14="http://schemas.microsoft.com/office/powerpoint/2010/main" val="988742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437510844"/>
              </p:ext>
            </p:extLst>
          </p:nvPr>
        </p:nvGraphicFramePr>
        <p:xfrm>
          <a:off x="381000" y="1719264"/>
          <a:ext cx="8407400" cy="440690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p:txBody>
          <a:bodyPr/>
          <a:lstStyle/>
          <a:p>
            <a:r>
              <a:rPr lang="en-US" i="1" dirty="0" smtClean="0"/>
              <a:t>AMO: Closing the achievement gap </a:t>
            </a:r>
            <a:r>
              <a:rPr lang="en-US" sz="2400" dirty="0" smtClean="0"/>
              <a:t>Historically underperforming </a:t>
            </a:r>
            <a:r>
              <a:rPr lang="en-US" sz="2400" dirty="0" smtClean="0"/>
              <a:t>students</a:t>
            </a:r>
            <a:endParaRPr lang="en-US" sz="2400" dirty="0"/>
          </a:p>
        </p:txBody>
      </p:sp>
    </p:spTree>
    <p:extLst>
      <p:ext uri="{BB962C8B-B14F-4D97-AF65-F5344CB8AC3E}">
        <p14:creationId xmlns:p14="http://schemas.microsoft.com/office/powerpoint/2010/main" val="1892450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descr="Photo Feb 27, 2 03 17 PM.jpg"/>
          <p:cNvPicPr>
            <a:picLocks noGrp="1" noChangeAspect="1"/>
          </p:cNvPicPr>
          <p:nvPr>
            <p:ph sz="half" idx="1"/>
          </p:nvPr>
        </p:nvPicPr>
        <p:blipFill>
          <a:blip r:embed="rId3">
            <a:extLst>
              <a:ext uri="{28A0092B-C50C-407E-A947-70E740481C1C}">
                <a14:useLocalDpi xmlns:a14="http://schemas.microsoft.com/office/drawing/2010/main" val="0"/>
              </a:ext>
            </a:extLst>
          </a:blip>
          <a:srcRect l="15634" r="15634"/>
          <a:stretch>
            <a:fillRect/>
          </a:stretch>
        </p:blipFill>
        <p:spPr/>
      </p:pic>
      <p:sp>
        <p:nvSpPr>
          <p:cNvPr id="7" name="Content Placeholder 6"/>
          <p:cNvSpPr>
            <a:spLocks noGrp="1"/>
          </p:cNvSpPr>
          <p:nvPr>
            <p:ph sz="half" idx="2"/>
          </p:nvPr>
        </p:nvSpPr>
        <p:spPr/>
        <p:txBody>
          <a:bodyPr>
            <a:normAutofit fontScale="92500"/>
          </a:bodyPr>
          <a:lstStyle/>
          <a:p>
            <a:pPr marL="45720" indent="0">
              <a:buNone/>
            </a:pPr>
            <a:r>
              <a:rPr lang="en-US" dirty="0"/>
              <a:t>Schools must achieve a 90% attendance rate OR improvement in attendance from the previous year if less than 90%.  Attendance rate data is always one year behind.  2012 data will be used for 2013-14 accountability.</a:t>
            </a:r>
          </a:p>
          <a:p>
            <a:endParaRPr lang="en-US" dirty="0"/>
          </a:p>
        </p:txBody>
      </p:sp>
      <p:sp>
        <p:nvSpPr>
          <p:cNvPr id="3" name="Title 2"/>
          <p:cNvSpPr>
            <a:spLocks noGrp="1"/>
          </p:cNvSpPr>
          <p:nvPr>
            <p:ph type="title"/>
          </p:nvPr>
        </p:nvSpPr>
        <p:spPr/>
        <p:txBody>
          <a:bodyPr/>
          <a:lstStyle/>
          <a:p>
            <a:r>
              <a:rPr lang="en-US" i="1" dirty="0" smtClean="0"/>
              <a:t>AMO: Attendance</a:t>
            </a:r>
            <a:r>
              <a:rPr lang="en-US" dirty="0" smtClean="0"/>
              <a:t/>
            </a:r>
            <a:br>
              <a:rPr lang="en-US" dirty="0" smtClean="0"/>
            </a:br>
            <a:r>
              <a:rPr lang="en-US" dirty="0" smtClean="0"/>
              <a:t> </a:t>
            </a:r>
            <a:endParaRPr lang="en-US" sz="2400" dirty="0"/>
          </a:p>
        </p:txBody>
      </p:sp>
    </p:spTree>
    <p:extLst>
      <p:ext uri="{BB962C8B-B14F-4D97-AF65-F5344CB8AC3E}">
        <p14:creationId xmlns:p14="http://schemas.microsoft.com/office/powerpoint/2010/main" val="3885612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09012948"/>
              </p:ext>
            </p:extLst>
          </p:nvPr>
        </p:nvGraphicFramePr>
        <p:xfrm>
          <a:off x="381000" y="1719264"/>
          <a:ext cx="8407400" cy="44069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p:txBody>
          <a:bodyPr/>
          <a:lstStyle/>
          <a:p>
            <a:r>
              <a:rPr lang="en-US" i="1" dirty="0" smtClean="0"/>
              <a:t>AMO: Attendance</a:t>
            </a:r>
            <a:r>
              <a:rPr lang="en-US" dirty="0" smtClean="0"/>
              <a:t/>
            </a:r>
            <a:br>
              <a:rPr lang="en-US" dirty="0" smtClean="0"/>
            </a:br>
            <a:r>
              <a:rPr lang="en-US" dirty="0" smtClean="0"/>
              <a:t> </a:t>
            </a:r>
            <a:r>
              <a:rPr lang="en-US" sz="2400" dirty="0" smtClean="0"/>
              <a:t>All title I schools in district</a:t>
            </a:r>
            <a:endParaRPr lang="en-US" sz="2400" dirty="0"/>
          </a:p>
        </p:txBody>
      </p:sp>
    </p:spTree>
    <p:extLst>
      <p:ext uri="{BB962C8B-B14F-4D97-AF65-F5344CB8AC3E}">
        <p14:creationId xmlns:p14="http://schemas.microsoft.com/office/powerpoint/2010/main" val="1432160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i="1" dirty="0" smtClean="0"/>
              <a:t>AMO: test participation 2013</a:t>
            </a:r>
            <a:br>
              <a:rPr lang="en-US" i="1" dirty="0" smtClean="0"/>
            </a:br>
            <a:endParaRPr lang="en-US" sz="2400" i="1" dirty="0"/>
          </a:p>
        </p:txBody>
      </p:sp>
      <p:sp>
        <p:nvSpPr>
          <p:cNvPr id="5" name="Content Placeholder 4"/>
          <p:cNvSpPr>
            <a:spLocks noGrp="1"/>
          </p:cNvSpPr>
          <p:nvPr>
            <p:ph idx="1"/>
          </p:nvPr>
        </p:nvSpPr>
        <p:spPr/>
        <p:txBody>
          <a:bodyPr/>
          <a:lstStyle/>
          <a:p>
            <a:pPr marL="45720" indent="0">
              <a:buNone/>
            </a:pPr>
            <a:r>
              <a:rPr lang="en-US" dirty="0" smtClean="0"/>
              <a:t>At least 95% of the students eligible to participate in state testing must take the PSSA/Keystone Exams if given in their grade level/course.</a:t>
            </a:r>
          </a:p>
          <a:p>
            <a:pPr marL="45720" indent="0">
              <a:buNone/>
            </a:pPr>
            <a:endParaRPr lang="en-US" dirty="0"/>
          </a:p>
        </p:txBody>
      </p:sp>
      <p:pic>
        <p:nvPicPr>
          <p:cNvPr id="6" name="Picture 5" descr="school_clipart_boy_writting_1156372780.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929" y="3078479"/>
            <a:ext cx="3810000" cy="3048000"/>
          </a:xfrm>
          <a:prstGeom prst="rect">
            <a:avLst/>
          </a:prstGeom>
        </p:spPr>
      </p:pic>
    </p:spTree>
    <p:extLst>
      <p:ext uri="{BB962C8B-B14F-4D97-AF65-F5344CB8AC3E}">
        <p14:creationId xmlns:p14="http://schemas.microsoft.com/office/powerpoint/2010/main" val="25876067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ustom 5">
      <a:dk1>
        <a:srgbClr val="000000"/>
      </a:dk1>
      <a:lt1>
        <a:srgbClr val="FFFFFF"/>
      </a:lt1>
      <a:dk2>
        <a:srgbClr val="78002E"/>
      </a:dk2>
      <a:lt2>
        <a:srgbClr val="C8C8B1"/>
      </a:lt2>
      <a:accent1>
        <a:srgbClr val="7A7A7A"/>
      </a:accent1>
      <a:accent2>
        <a:srgbClr val="5787B4"/>
      </a:accent2>
      <a:accent3>
        <a:srgbClr val="526DB0"/>
      </a:accent3>
      <a:accent4>
        <a:srgbClr val="989AAC"/>
      </a:accent4>
      <a:accent5>
        <a:srgbClr val="DC5924"/>
      </a:accent5>
      <a:accent6>
        <a:srgbClr val="B4B392"/>
      </a:accent6>
      <a:hlink>
        <a:srgbClr val="CC9900"/>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5">
    <a:dk1>
      <a:srgbClr val="000000"/>
    </a:dk1>
    <a:lt1>
      <a:srgbClr val="FFFFFF"/>
    </a:lt1>
    <a:dk2>
      <a:srgbClr val="78002E"/>
    </a:dk2>
    <a:lt2>
      <a:srgbClr val="C8C8B1"/>
    </a:lt2>
    <a:accent1>
      <a:srgbClr val="7A7A7A"/>
    </a:accent1>
    <a:accent2>
      <a:srgbClr val="5787B4"/>
    </a:accent2>
    <a:accent3>
      <a:srgbClr val="526DB0"/>
    </a:accent3>
    <a:accent4>
      <a:srgbClr val="989AAC"/>
    </a:accent4>
    <a:accent5>
      <a:srgbClr val="DC5924"/>
    </a:accent5>
    <a:accent6>
      <a:srgbClr val="B4B392"/>
    </a:accent6>
    <a:hlink>
      <a:srgbClr val="CC9900"/>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Override>
</file>

<file path=ppt/theme/themeOverride2.xml><?xml version="1.0" encoding="utf-8"?>
<a:themeOverride xmlns:a="http://schemas.openxmlformats.org/drawingml/2006/main">
  <a:clrScheme name="Custom 5">
    <a:dk1>
      <a:srgbClr val="000000"/>
    </a:dk1>
    <a:lt1>
      <a:srgbClr val="FFFFFF"/>
    </a:lt1>
    <a:dk2>
      <a:srgbClr val="78002E"/>
    </a:dk2>
    <a:lt2>
      <a:srgbClr val="C8C8B1"/>
    </a:lt2>
    <a:accent1>
      <a:srgbClr val="7A7A7A"/>
    </a:accent1>
    <a:accent2>
      <a:srgbClr val="5787B4"/>
    </a:accent2>
    <a:accent3>
      <a:srgbClr val="526DB0"/>
    </a:accent3>
    <a:accent4>
      <a:srgbClr val="989AAC"/>
    </a:accent4>
    <a:accent5>
      <a:srgbClr val="DC5924"/>
    </a:accent5>
    <a:accent6>
      <a:srgbClr val="B4B392"/>
    </a:accent6>
    <a:hlink>
      <a:srgbClr val="CC9900"/>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Override>
</file>

<file path=ppt/theme/themeOverride3.xml><?xml version="1.0" encoding="utf-8"?>
<a:themeOverride xmlns:a="http://schemas.openxmlformats.org/drawingml/2006/main">
  <a:clrScheme name="Custom 5">
    <a:dk1>
      <a:srgbClr val="000000"/>
    </a:dk1>
    <a:lt1>
      <a:srgbClr val="FFFFFF"/>
    </a:lt1>
    <a:dk2>
      <a:srgbClr val="78002E"/>
    </a:dk2>
    <a:lt2>
      <a:srgbClr val="C8C8B1"/>
    </a:lt2>
    <a:accent1>
      <a:srgbClr val="7A7A7A"/>
    </a:accent1>
    <a:accent2>
      <a:srgbClr val="5787B4"/>
    </a:accent2>
    <a:accent3>
      <a:srgbClr val="526DB0"/>
    </a:accent3>
    <a:accent4>
      <a:srgbClr val="989AAC"/>
    </a:accent4>
    <a:accent5>
      <a:srgbClr val="DC5924"/>
    </a:accent5>
    <a:accent6>
      <a:srgbClr val="B4B392"/>
    </a:accent6>
    <a:hlink>
      <a:srgbClr val="CC9900"/>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Grid.thmx</Template>
  <TotalTime>2251</TotalTime>
  <Words>2442</Words>
  <Application>Microsoft Macintosh PowerPoint</Application>
  <PresentationFormat>On-screen Show (4:3)</PresentationFormat>
  <Paragraphs>124</Paragraphs>
  <Slides>17</Slides>
  <Notes>11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Grid</vt:lpstr>
      <vt:lpstr>Changes in federal accountability for schools beginning in  2013-14</vt:lpstr>
      <vt:lpstr>Key CHanges</vt:lpstr>
      <vt:lpstr>Federal Accountability - differences</vt:lpstr>
      <vt:lpstr>Title I Schools in  Midd-West School district</vt:lpstr>
      <vt:lpstr>AMO: Closing the achievement gap  all students</vt:lpstr>
      <vt:lpstr>AMO: Closing the achievement gap Historically underperforming students</vt:lpstr>
      <vt:lpstr>AMO: Attendance  </vt:lpstr>
      <vt:lpstr>AMO: Attendance  All title I schools in district</vt:lpstr>
      <vt:lpstr>AMO: test participation 2013 </vt:lpstr>
      <vt:lpstr>AMO: test participation 2013 </vt:lpstr>
      <vt:lpstr>recommendation</vt:lpstr>
      <vt:lpstr>Federal Title I School designations</vt:lpstr>
      <vt:lpstr>Title I Reward Schools</vt:lpstr>
      <vt:lpstr>Title I Focus Schools</vt:lpstr>
      <vt:lpstr>Title I PRIORITY Schools</vt:lpstr>
      <vt:lpstr>TIMELINE</vt:lpstr>
      <vt:lpstr>PowerPoint Presentation</vt:lpstr>
    </vt:vector>
  </TitlesOfParts>
  <Company>CSIU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2013-14  Programs and services budget</dc:title>
  <dc:creator>Jennifer Spotts</dc:creator>
  <cp:lastModifiedBy>Daphne Snook</cp:lastModifiedBy>
  <cp:revision>78</cp:revision>
  <cp:lastPrinted>2013-09-18T14:13:58Z</cp:lastPrinted>
  <dcterms:created xsi:type="dcterms:W3CDTF">2013-05-28T15:30:48Z</dcterms:created>
  <dcterms:modified xsi:type="dcterms:W3CDTF">2013-09-19T15:26:05Z</dcterms:modified>
</cp:coreProperties>
</file>